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81" r:id="rId5"/>
    <p:sldId id="411" r:id="rId6"/>
    <p:sldId id="412" r:id="rId7"/>
    <p:sldId id="425" r:id="rId8"/>
    <p:sldId id="426" r:id="rId9"/>
    <p:sldId id="447" r:id="rId10"/>
    <p:sldId id="413" r:id="rId11"/>
    <p:sldId id="414" r:id="rId12"/>
    <p:sldId id="415" r:id="rId13"/>
    <p:sldId id="416" r:id="rId14"/>
    <p:sldId id="428" r:id="rId15"/>
    <p:sldId id="422" r:id="rId16"/>
    <p:sldId id="441" r:id="rId17"/>
    <p:sldId id="424" r:id="rId18"/>
    <p:sldId id="427" r:id="rId19"/>
    <p:sldId id="429" r:id="rId20"/>
    <p:sldId id="448" r:id="rId21"/>
    <p:sldId id="451" r:id="rId22"/>
    <p:sldId id="449" r:id="rId23"/>
    <p:sldId id="452" r:id="rId24"/>
    <p:sldId id="450" r:id="rId25"/>
    <p:sldId id="453" r:id="rId26"/>
    <p:sldId id="454" r:id="rId27"/>
    <p:sldId id="455" r:id="rId28"/>
    <p:sldId id="430" r:id="rId29"/>
    <p:sldId id="431" r:id="rId30"/>
    <p:sldId id="432" r:id="rId31"/>
    <p:sldId id="433" r:id="rId32"/>
    <p:sldId id="434" r:id="rId33"/>
    <p:sldId id="435" r:id="rId34"/>
    <p:sldId id="442" r:id="rId35"/>
    <p:sldId id="443" r:id="rId36"/>
    <p:sldId id="444" r:id="rId37"/>
    <p:sldId id="445" r:id="rId38"/>
    <p:sldId id="446" r:id="rId3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04">
          <p15:clr>
            <a:srgbClr val="A4A3A4"/>
          </p15:clr>
        </p15:guide>
        <p15:guide id="2" orient="horz" pos="909">
          <p15:clr>
            <a:srgbClr val="A4A3A4"/>
          </p15:clr>
        </p15:guide>
        <p15:guide id="3" pos="219">
          <p15:clr>
            <a:srgbClr val="A4A3A4"/>
          </p15:clr>
        </p15:guide>
        <p15:guide id="4" pos="3198">
          <p15:clr>
            <a:srgbClr val="A4A3A4"/>
          </p15:clr>
        </p15:guide>
        <p15:guide id="5" pos="5464">
          <p15:clr>
            <a:srgbClr val="A4A3A4"/>
          </p15:clr>
        </p15:guide>
        <p15:guide id="6" pos="669">
          <p15:clr>
            <a:srgbClr val="A4A3A4"/>
          </p15:clr>
        </p15:guide>
        <p15:guide id="7" pos="293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700"/>
    <a:srgbClr val="007C92"/>
    <a:srgbClr val="000000"/>
    <a:srgbClr val="00004F"/>
    <a:srgbClr val="EA2314"/>
    <a:srgbClr val="5E2750"/>
    <a:srgbClr val="FFFFFF"/>
    <a:srgbClr val="FFFFFB"/>
    <a:srgbClr val="00B0CA"/>
    <a:srgbClr val="54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8849" autoAdjust="0"/>
  </p:normalViewPr>
  <p:slideViewPr>
    <p:cSldViewPr snapToGrid="0" showGuides="1">
      <p:cViewPr>
        <p:scale>
          <a:sx n="90" d="100"/>
          <a:sy n="90" d="100"/>
        </p:scale>
        <p:origin x="-1404" y="-150"/>
      </p:cViewPr>
      <p:guideLst>
        <p:guide orient="horz" pos="3881"/>
        <p:guide orient="horz" pos="909"/>
        <p:guide pos="290"/>
        <p:guide pos="2820"/>
        <p:guide pos="5209"/>
        <p:guide pos="26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6780"/>
    </p:cViewPr>
  </p:sorterViewPr>
  <p:notesViewPr>
    <p:cSldViewPr snapToGrid="0" showGuides="1">
      <p:cViewPr varScale="1">
        <p:scale>
          <a:sx n="73" d="100"/>
          <a:sy n="73" d="100"/>
        </p:scale>
        <p:origin x="-3426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19/04/2015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‹Nº›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19/04/2015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304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76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32619-560F-4183-918E-CAB1F5854F1C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107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32619-560F-4183-918E-CAB1F5854F1C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107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32619-560F-4183-918E-CAB1F5854F1C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107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32619-560F-4183-918E-CAB1F5854F1C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107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32619-560F-4183-918E-CAB1F5854F1C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48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44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44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44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44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44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448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44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44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56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7762" y="3658445"/>
            <a:ext cx="3445924" cy="1858444"/>
          </a:xfrm>
        </p:spPr>
        <p:txBody>
          <a:bodyPr anchor="b" anchorCtr="0"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7761" y="5692604"/>
            <a:ext cx="3454392" cy="63576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60375" y="6328371"/>
            <a:ext cx="2732115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2805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7214" cy="4558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375" y="980595"/>
            <a:ext cx="1597025" cy="2448404"/>
          </a:xfrm>
        </p:spPr>
        <p:txBody>
          <a:bodyPr>
            <a:normAutofit/>
          </a:bodyPr>
          <a:lstStyle>
            <a:lvl1pPr algn="l">
              <a:lnSpc>
                <a:spcPts val="2540"/>
              </a:lnSpc>
              <a:defRPr sz="2400" b="1" i="0">
                <a:solidFill>
                  <a:schemeClr val="bg1"/>
                </a:solidFill>
                <a:latin typeface="Vodafone R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0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01"/>
            <a:ext cx="4024543" cy="48224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4022" y="1554502"/>
            <a:ext cx="1693862" cy="460982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560163" y="1554502"/>
            <a:ext cx="1693862" cy="460982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94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64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1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2" y="1456593"/>
            <a:ext cx="3182119" cy="5408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3424950"/>
            <a:ext cx="1890000" cy="24720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2400" i="0" dirty="0">
                <a:solidFill>
                  <a:schemeClr val="bg1"/>
                </a:solidFill>
                <a:latin typeface="Vodafone Rg" pitchFamily="34" charset="0"/>
                <a:cs typeface="Arial" pitchFamily="34" charset="0"/>
              </a:defRPr>
            </a:lvl1pPr>
          </a:lstStyle>
          <a:p>
            <a:pPr marL="0" lvl="0">
              <a:lnSpc>
                <a:spcPts val="2540"/>
              </a:lnSpc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10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3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0" y="2290131"/>
            <a:ext cx="1422857" cy="25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8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7" y="2263900"/>
            <a:ext cx="1851429" cy="25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1" y="2350091"/>
            <a:ext cx="1825715" cy="25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6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3" y="2290131"/>
            <a:ext cx="1997143" cy="25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6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5424992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650840"/>
            <a:ext cx="3805239" cy="1858444"/>
          </a:xfrm>
        </p:spPr>
        <p:txBody>
          <a:bodyPr anchor="b" anchorCtr="0"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67" y="5689897"/>
            <a:ext cx="3814591" cy="63847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136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6" y="2335101"/>
            <a:ext cx="1774286" cy="25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1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0" y="2320111"/>
            <a:ext cx="1757143" cy="25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0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5" y="2354715"/>
            <a:ext cx="1980000" cy="25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54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8" y="2320111"/>
            <a:ext cx="1765715" cy="25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59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3" y="2350091"/>
            <a:ext cx="1765715" cy="25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41" y="6190"/>
            <a:ext cx="2357059" cy="6845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76" y="3294063"/>
            <a:ext cx="5232400" cy="29225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79393" y="2885243"/>
            <a:ext cx="1965718" cy="1387624"/>
            <a:chOff x="410620" y="2290131"/>
            <a:chExt cx="3651793" cy="2577847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984" y="2305121"/>
              <a:ext cx="1851429" cy="25628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20" y="2290131"/>
              <a:ext cx="1422857" cy="256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126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204913" y="1443038"/>
            <a:ext cx="6339416" cy="4754562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8410359" y="5640705"/>
            <a:ext cx="733641" cy="12172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475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452437" y="1443038"/>
            <a:ext cx="7809937" cy="4367212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8410359" y="5640705"/>
            <a:ext cx="733641" cy="12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40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8121" y="717055"/>
            <a:ext cx="8227649" cy="402166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57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"/>
          <a:stretch/>
        </p:blipFill>
        <p:spPr>
          <a:xfrm>
            <a:off x="0" y="2194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5424992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650840"/>
            <a:ext cx="3805239" cy="1858444"/>
          </a:xfrm>
        </p:spPr>
        <p:txBody>
          <a:bodyPr anchor="b" anchorCtr="0"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67" y="5689897"/>
            <a:ext cx="3814591" cy="63847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8084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0"/>
            <a:ext cx="9058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5424992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650840"/>
            <a:ext cx="3805239" cy="1858444"/>
          </a:xfrm>
        </p:spPr>
        <p:txBody>
          <a:bodyPr anchor="b" anchorCtr="0"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67" y="5689897"/>
            <a:ext cx="3814591" cy="63847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6751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5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89" y="283"/>
            <a:ext cx="5534711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007" y="1316766"/>
            <a:ext cx="3747344" cy="1858444"/>
          </a:xfrm>
        </p:spPr>
        <p:txBody>
          <a:bodyPr anchor="b" anchorCtr="0"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0268" y="3349976"/>
            <a:ext cx="3743387" cy="910516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C3 Vodafone Confidential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6687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89" y="283"/>
            <a:ext cx="5534711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007" y="1316766"/>
            <a:ext cx="3747344" cy="1858444"/>
          </a:xfrm>
        </p:spPr>
        <p:txBody>
          <a:bodyPr anchor="b" anchorCtr="0"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0268" y="3349976"/>
            <a:ext cx="3743387" cy="910516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C3 Vodafone Confidential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375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0000"/>
            <a:ext cx="7810718" cy="4715778"/>
          </a:xfrm>
        </p:spPr>
        <p:txBody>
          <a:bodyPr vert="horz" lIns="0" tIns="0" rIns="7200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16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71091" y="1440000"/>
            <a:ext cx="3789623" cy="4721088"/>
          </a:xfrm>
        </p:spPr>
        <p:txBody>
          <a:bodyPr vert="horz" lIns="0" tIns="0" rIns="72000" bIns="0" rtlCol="0" anchor="t" anchorCtr="0">
            <a:noAutofit/>
          </a:bodyPr>
          <a:lstStyle>
            <a:lvl1pPr>
              <a:defRPr lang="en-US" sz="16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64402" y="1440000"/>
            <a:ext cx="3789623" cy="4721088"/>
          </a:xfrm>
        </p:spPr>
        <p:txBody>
          <a:bodyPr rIns="72000"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16971"/>
            <a:ext cx="7796826" cy="10260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1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440000"/>
            <a:ext cx="4619626" cy="4757600"/>
          </a:xfrm>
        </p:spPr>
        <p:txBody>
          <a:bodyPr vert="horz" lIns="0" tIns="0" rIns="72000" bIns="0" rtlCol="0" anchor="t" anchorCtr="0">
            <a:noAutofit/>
          </a:bodyPr>
          <a:lstStyle>
            <a:lvl1pPr marL="0" indent="0">
              <a:buNone/>
              <a:defRPr lang="en-US" sz="1800" dirty="0" smtClean="0"/>
            </a:lvl1pPr>
            <a:lvl2pPr marL="266700" indent="0">
              <a:buNone/>
              <a:defRPr lang="en-US" sz="1400" dirty="0" smtClean="0"/>
            </a:lvl2pPr>
            <a:lvl3pPr marL="542925" indent="0">
              <a:buNone/>
              <a:defRPr lang="en-US" sz="1400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17600"/>
            <a:ext cx="4619626" cy="1014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93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416971"/>
            <a:ext cx="7810718" cy="1026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440000"/>
            <a:ext cx="7810718" cy="4721340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389289" y="6328371"/>
            <a:ext cx="365422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Vodafone Rg" pitchFamily="34" charset="0"/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C3 Vodafone Confidential</a:t>
            </a: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1" t="24845" r="21159" b="39189"/>
          <a:stretch/>
        </p:blipFill>
        <p:spPr>
          <a:xfrm>
            <a:off x="8410360" y="5647417"/>
            <a:ext cx="733640" cy="12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71" r:id="rId3"/>
    <p:sldLayoutId id="2147483672" r:id="rId4"/>
    <p:sldLayoutId id="2147483674" r:id="rId5"/>
    <p:sldLayoutId id="2147483664" r:id="rId6"/>
    <p:sldLayoutId id="2147483650" r:id="rId7"/>
    <p:sldLayoutId id="2147483668" r:id="rId8"/>
    <p:sldLayoutId id="2147483662" r:id="rId9"/>
    <p:sldLayoutId id="2147483661" r:id="rId10"/>
    <p:sldLayoutId id="2147483659" r:id="rId11"/>
    <p:sldLayoutId id="2147483654" r:id="rId12"/>
    <p:sldLayoutId id="2147483660" r:id="rId13"/>
    <p:sldLayoutId id="2147483670" r:id="rId14"/>
    <p:sldLayoutId id="2147483649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66" r:id="rId26"/>
    <p:sldLayoutId id="2147483667" r:id="rId27"/>
    <p:sldLayoutId id="2147483685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C2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333971" y="1358515"/>
            <a:ext cx="5461686" cy="409342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32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odafone Rg" pitchFamily="34" charset="0"/>
                <a:ea typeface="+mj-ea"/>
                <a:cs typeface="+mj-cs"/>
              </a:defRPr>
            </a:lvl1pPr>
          </a:lstStyle>
          <a:p>
            <a:pPr algn="r" defTabSz="914400" fontAlgn="base"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E60000"/>
                </a:solidFill>
              </a:rPr>
              <a:t>Radio Software</a:t>
            </a:r>
          </a:p>
          <a:p>
            <a:pPr algn="r" defTabSz="914400" fontAlgn="base">
              <a:spcAft>
                <a:spcPct val="0"/>
              </a:spcAft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Huawei </a:t>
            </a:r>
            <a:r>
              <a:rPr lang="en-GB" sz="2800" dirty="0">
                <a:solidFill>
                  <a:schemeClr val="bg1"/>
                </a:solidFill>
              </a:rPr>
              <a:t>Active Antennas</a:t>
            </a:r>
          </a:p>
          <a:p>
            <a:pPr algn="r" defTabSz="914400" fontAlgn="base">
              <a:spcAft>
                <a:spcPct val="0"/>
              </a:spcAft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Design Guideline</a:t>
            </a:r>
          </a:p>
          <a:p>
            <a:pPr algn="r" defTabSz="914400" fontAlgn="base">
              <a:spcAft>
                <a:spcPct val="0"/>
              </a:spcAft>
              <a:defRPr/>
            </a:pPr>
            <a:endParaRPr lang="en-GB" sz="2800" dirty="0" smtClean="0">
              <a:solidFill>
                <a:schemeClr val="bg1"/>
              </a:solidFill>
            </a:endParaRPr>
          </a:p>
          <a:p>
            <a:pPr algn="r" defTabSz="914400" fontAlgn="base">
              <a:spcAft>
                <a:spcPct val="0"/>
              </a:spcAft>
              <a:defRPr/>
            </a:pPr>
            <a:endParaRPr lang="en-GB" sz="2800" dirty="0">
              <a:solidFill>
                <a:schemeClr val="bg1"/>
              </a:solidFill>
            </a:endParaRPr>
          </a:p>
          <a:p>
            <a:pPr algn="r" defTabSz="914400" fontAlgn="base">
              <a:spcAft>
                <a:spcPct val="0"/>
              </a:spcAft>
              <a:defRPr/>
            </a:pPr>
            <a:endParaRPr lang="en-GB" sz="1800" b="0" dirty="0">
              <a:solidFill>
                <a:schemeClr val="bg1"/>
              </a:solidFill>
            </a:endParaRPr>
          </a:p>
          <a:p>
            <a:pPr algn="r" defTabSz="914400" fontAlgn="base">
              <a:spcAft>
                <a:spcPct val="0"/>
              </a:spcAft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September 2014</a:t>
            </a:r>
          </a:p>
          <a:p>
            <a:pPr algn="r" defTabSz="914400" fontAlgn="base">
              <a:spcAft>
                <a:spcPct val="0"/>
              </a:spcAft>
              <a:defRPr/>
            </a:pPr>
            <a:endParaRPr lang="en-GB" sz="1800" b="0" dirty="0">
              <a:solidFill>
                <a:schemeClr val="bg1"/>
              </a:solidFill>
            </a:endParaRPr>
          </a:p>
          <a:p>
            <a:pPr algn="r" defTabSz="914400" fontAlgn="base">
              <a:spcAft>
                <a:spcPct val="0"/>
              </a:spcAft>
              <a:defRPr/>
            </a:pPr>
            <a:endParaRPr lang="en-GB" sz="1800" b="0" dirty="0" smtClean="0">
              <a:solidFill>
                <a:schemeClr val="bg1"/>
              </a:solidFill>
            </a:endParaRPr>
          </a:p>
          <a:p>
            <a:pPr algn="r" defTabSz="914400" fontAlgn="base">
              <a:spcAft>
                <a:spcPct val="0"/>
              </a:spcAft>
              <a:defRPr/>
            </a:pPr>
            <a:endParaRPr lang="en-GB" sz="1800" b="0" dirty="0">
              <a:solidFill>
                <a:schemeClr val="bg1"/>
              </a:solidFill>
            </a:endParaRPr>
          </a:p>
          <a:p>
            <a:pPr algn="r" defTabSz="914400" fontAlgn="base">
              <a:spcAft>
                <a:spcPct val="0"/>
              </a:spcAft>
              <a:defRPr/>
            </a:pPr>
            <a:endParaRPr lang="en-GB" sz="1800" b="0" dirty="0" smtClean="0">
              <a:solidFill>
                <a:schemeClr val="bg1"/>
              </a:solidFill>
            </a:endParaRPr>
          </a:p>
          <a:p>
            <a:pPr algn="r" defTabSz="914400" fontAlgn="base">
              <a:spcAft>
                <a:spcPct val="0"/>
              </a:spcAft>
              <a:defRPr/>
            </a:pPr>
            <a:r>
              <a:rPr lang="en-GB" sz="1800" b="0" dirty="0" smtClean="0">
                <a:solidFill>
                  <a:schemeClr val="bg1"/>
                </a:solidFill>
              </a:rPr>
              <a:t>C2</a:t>
            </a:r>
            <a:endParaRPr lang="en-GB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51963"/>
      </p:ext>
    </p:extLst>
  </p:cSld>
  <p:clrMapOvr>
    <a:masterClrMapping/>
  </p:clrMapOvr>
  <p:transition spd="slow" advTm="7542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Antenna Features</a:t>
            </a:r>
            <a:endParaRPr lang="en-GB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7" y="894784"/>
            <a:ext cx="8027937" cy="524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035475" y="6139039"/>
            <a:ext cx="31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err="1" smtClean="0"/>
              <a:t>Feature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activation</a:t>
            </a:r>
            <a:r>
              <a:rPr lang="es-ES" sz="1800" b="1" dirty="0" smtClean="0"/>
              <a:t> per </a:t>
            </a:r>
            <a:r>
              <a:rPr lang="es-ES" sz="1800" b="1" dirty="0" err="1" smtClean="0"/>
              <a:t>carrier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9795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AAU3902 – </a:t>
            </a:r>
            <a:r>
              <a:rPr lang="en-GB" dirty="0" err="1" smtClean="0"/>
              <a:t>Beamforming</a:t>
            </a:r>
            <a:r>
              <a:rPr lang="en-GB" dirty="0" smtClean="0"/>
              <a:t> Features Compatibility</a:t>
            </a:r>
            <a:endParaRPr lang="en-GB" dirty="0"/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64543"/>
              </p:ext>
            </p:extLst>
          </p:nvPr>
        </p:nvGraphicFramePr>
        <p:xfrm>
          <a:off x="361509" y="2445490"/>
          <a:ext cx="8474147" cy="2027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093"/>
                <a:gridCol w="669849"/>
                <a:gridCol w="1818168"/>
                <a:gridCol w="1562986"/>
                <a:gridCol w="1531089"/>
                <a:gridCol w="1881962"/>
              </a:tblGrid>
              <a:tr h="3169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V4R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vertical sectorization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independent tilt per carrier</a:t>
                      </a:r>
                      <a:endParaRPr lang="en-GB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independent tilt UL/DL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V4T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</a:tr>
              <a:tr h="540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V4R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Beam 1 - Beam 2 = VHPBW</a:t>
                      </a:r>
                      <a:endParaRPr lang="en-GB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Beam 1 - Beam 2 = VHPBW</a:t>
                      </a:r>
                      <a:endParaRPr lang="en-GB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Beam 1 - Beam 2 = VHPBW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Same tilt for V4T and V4R</a:t>
                      </a:r>
                      <a:endParaRPr lang="en-GB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</a:tr>
              <a:tr h="360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independent tilt UL/DL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Beam 1 - Beam 2 &lt; VHPBW</a:t>
                      </a:r>
                      <a:endParaRPr lang="en-GB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Beam 1 - Beam 2 = VHPBW</a:t>
                      </a:r>
                      <a:endParaRPr lang="en-GB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</a:tr>
              <a:tr h="792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independent tilt per carrier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Tilt beam1 - beam2 of F1 = VHPBW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Tilt Beam1 - Beam2 of F2 &lt; VHPBW</a:t>
                      </a:r>
                      <a:endParaRPr lang="en-GB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</a:t>
                      </a:r>
                      <a:endParaRPr lang="en-GB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Tilt beam1 - beam2 of F1 = VHPBW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en-GB" sz="1000" dirty="0">
                          <a:effectLst/>
                        </a:rPr>
                        <a:t>Tilt Beam1 - Beam2 of F2 &lt; VHPBW</a:t>
                      </a:r>
                      <a:endParaRPr lang="en-GB" sz="1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52919" marR="5291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8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Evolution with AAU (example)</a:t>
            </a:r>
            <a:endParaRPr lang="en-GB" dirty="0"/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" y="1456143"/>
            <a:ext cx="8803759" cy="418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Evolution: Target configuration with AAU (example)</a:t>
            </a:r>
            <a:endParaRPr lang="en-GB" dirty="0"/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pic>
        <p:nvPicPr>
          <p:cNvPr id="5" name="Imagen 36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08" y="1606325"/>
            <a:ext cx="3619380" cy="420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37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48" y="1544410"/>
            <a:ext cx="1375265" cy="42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Scenarios: General Rules</a:t>
            </a:r>
            <a:endParaRPr lang="en-GB" dirty="0"/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366207"/>
            <a:ext cx="8229600" cy="4651821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rgbClr val="000000"/>
                </a:solidFill>
                <a:latin typeface="+mj-lt"/>
              </a:rPr>
              <a:t>AA is the first option to take </a:t>
            </a: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into </a:t>
            </a:r>
            <a:r>
              <a:rPr lang="en-GB" altLang="en-US" dirty="0">
                <a:solidFill>
                  <a:srgbClr val="000000"/>
                </a:solidFill>
                <a:latin typeface="+mj-lt"/>
              </a:rPr>
              <a:t>account if it is needed to act over a site, and antenna replacement is necessary or new RRU </a:t>
            </a: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outdoor placement </a:t>
            </a:r>
            <a:r>
              <a:rPr lang="en-GB" altLang="en-US" dirty="0">
                <a:solidFill>
                  <a:srgbClr val="000000"/>
                </a:solidFill>
                <a:latin typeface="+mj-lt"/>
              </a:rPr>
              <a:t>it is not feasible. Main scenarios are: New site, LTE upgrade, RAN Refresh or 3G capacity upgrade</a:t>
            </a: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altLang="en-US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rgbClr val="000000"/>
                </a:solidFill>
                <a:latin typeface="+mj-lt"/>
              </a:rPr>
              <a:t>When a new AA is deployed we must assure future proof, in order to allow most probable bands </a:t>
            </a: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deployment</a:t>
            </a:r>
            <a:r>
              <a:rPr lang="en-GB" alt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(800</a:t>
            </a:r>
            <a:r>
              <a:rPr lang="en-GB" altLang="en-US" dirty="0">
                <a:solidFill>
                  <a:srgbClr val="000000"/>
                </a:solidFill>
                <a:latin typeface="+mj-lt"/>
              </a:rPr>
              <a:t>, 900, 1800, 2100 and </a:t>
            </a: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2600MHz).</a:t>
            </a:r>
            <a:endParaRPr lang="en-GB" altLang="en-US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altLang="en-US" dirty="0" smtClean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Regarding </a:t>
            </a:r>
            <a:r>
              <a:rPr lang="en-GB" altLang="en-US" dirty="0">
                <a:solidFill>
                  <a:srgbClr val="000000"/>
                </a:solidFill>
                <a:latin typeface="+mj-lt"/>
              </a:rPr>
              <a:t>passive site sharing, when a new AA is deployed we must assure that current or potential future sharing in the site is feasible without AA remove, at least for one additional operator</a:t>
            </a: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GB" altLang="en-US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altLang="en-US" dirty="0" smtClean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Where RRU indoor equipment </a:t>
            </a:r>
            <a:r>
              <a:rPr lang="en-GB" altLang="en-US" dirty="0">
                <a:solidFill>
                  <a:srgbClr val="000000"/>
                </a:solidFill>
                <a:latin typeface="+mj-lt"/>
              </a:rPr>
              <a:t>is </a:t>
            </a: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removed, </a:t>
            </a:r>
            <a:r>
              <a:rPr lang="en-GB" altLang="en-US" dirty="0">
                <a:solidFill>
                  <a:srgbClr val="000000"/>
                </a:solidFill>
                <a:latin typeface="+mj-lt"/>
              </a:rPr>
              <a:t>AA provide remarkable energy savings</a:t>
            </a:r>
            <a:r>
              <a:rPr lang="en-GB" altLang="en-US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GB" alt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29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AAU3902 – Advantages and Drawbacks</a:t>
            </a: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377032" y="1172651"/>
            <a:ext cx="8247889" cy="4845377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4375" indent="-1714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9625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14425" indent="-1238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Main advantages: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Triple-array broad band antenna, handling 5 bands (with ext. combiner) 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Up to 2 active bands on separate arrays (1.8A+2.1A) 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Independent tilt per band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Low RF losses, similar EIRP of </a:t>
            </a:r>
            <a:r>
              <a:rPr lang="en-GB" sz="1800" dirty="0" smtClean="0">
                <a:solidFill>
                  <a:srgbClr val="000000"/>
                </a:solidFill>
                <a:latin typeface="+mj-lt"/>
              </a:rPr>
              <a:t>2x60W RRU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Different ‘active‘ features available depending on scenario/traffic needs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Capable to handle high capacity traffic in a number of network scenarios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Energy savings (reduced power consumption)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Performance improvement seen on field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Drawbacks: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Heavy weight (&gt;50 Kg) may be a limiting factor for installations 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Not suitable for replacement of 1.3 m or slim passive antennas 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Increased hardware complexity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Some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beamforming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features cannot coexist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GL1800 configurations requires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SingleOM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and GBBP/UBBP boards</a:t>
            </a:r>
          </a:p>
        </p:txBody>
      </p:sp>
    </p:spTree>
    <p:extLst>
      <p:ext uri="{BB962C8B-B14F-4D97-AF65-F5344CB8AC3E}">
        <p14:creationId xmlns:p14="http://schemas.microsoft.com/office/powerpoint/2010/main" val="36744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AAU3911 </a:t>
            </a:r>
            <a:r>
              <a:rPr lang="en-GB" dirty="0"/>
              <a:t>– Advantages and Drawbacks</a:t>
            </a: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377032" y="1172651"/>
            <a:ext cx="8247889" cy="4715778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4375" indent="-1714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9625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14425" indent="-1238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Main advantages: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Triple-array broad band antenna, handling 5 bands (with ext. combiner) 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Up to 2 active bands for 2T4R 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Low RF losses, same or better EIRP of </a:t>
            </a:r>
            <a:r>
              <a:rPr lang="en-GB" sz="1800" dirty="0" smtClean="0">
                <a:solidFill>
                  <a:srgbClr val="000000"/>
                </a:solidFill>
                <a:latin typeface="+mj-lt"/>
              </a:rPr>
              <a:t>2x60W RRU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Energy savings (reduced power consumption), mainly for </a:t>
            </a:r>
            <a:r>
              <a:rPr lang="en-GB" sz="1800" dirty="0" smtClean="0">
                <a:solidFill>
                  <a:srgbClr val="000000"/>
                </a:solidFill>
                <a:latin typeface="+mj-lt"/>
              </a:rPr>
              <a:t>indoor RRU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2667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Drawbacks: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Heavy weight (near 50 Kg) may be a limiting factor for installations 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Not suitable for replacement of 1.3 m or slim passive antennas 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6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To handle 5 bands in a single antenna could limit 2R4T capabilities</a:t>
            </a:r>
          </a:p>
          <a:p>
            <a:pPr lvl="1">
              <a:buClr>
                <a:srgbClr val="E60000"/>
              </a:buClr>
              <a:buFont typeface="Wingdings" panose="05000000000000000000" pitchFamily="2" charset="2"/>
              <a:buChar char="ü"/>
              <a:defRPr/>
            </a:pPr>
            <a:r>
              <a:rPr lang="en-GB" sz="1800" dirty="0">
                <a:solidFill>
                  <a:srgbClr val="000000"/>
                </a:solidFill>
                <a:latin typeface="+mj-lt"/>
              </a:rPr>
              <a:t>Limited independent tilt per </a:t>
            </a:r>
            <a:r>
              <a:rPr lang="en-GB" sz="1800" dirty="0">
                <a:solidFill>
                  <a:srgbClr val="000000"/>
                </a:solidFill>
                <a:latin typeface="+mj-lt"/>
              </a:rPr>
              <a:t>band</a:t>
            </a:r>
            <a:endParaRPr lang="en-GB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6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199" y="416971"/>
            <a:ext cx="8074241" cy="468553"/>
          </a:xfrm>
        </p:spPr>
        <p:txBody>
          <a:bodyPr/>
          <a:lstStyle/>
          <a:p>
            <a:r>
              <a:rPr lang="en-GB" dirty="0" smtClean="0"/>
              <a:t>AAU39xx </a:t>
            </a:r>
            <a:r>
              <a:rPr lang="en-GB" dirty="0"/>
              <a:t>– Use Case: 3G Capacity</a:t>
            </a:r>
            <a:endParaRPr lang="en-US" dirty="0"/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17</a:t>
            </a:fld>
            <a:endParaRPr lang="en-GB" dirty="0"/>
          </a:p>
        </p:txBody>
      </p:sp>
      <p:sp>
        <p:nvSpPr>
          <p:cNvPr id="39" name="2 Marcador de contenido"/>
          <p:cNvSpPr>
            <a:spLocks noGrp="1"/>
          </p:cNvSpPr>
          <p:nvPr>
            <p:ph idx="1"/>
          </p:nvPr>
        </p:nvSpPr>
        <p:spPr>
          <a:xfrm>
            <a:off x="457200" y="1079128"/>
            <a:ext cx="8229600" cy="4834783"/>
          </a:xfrm>
        </p:spPr>
        <p:txBody>
          <a:bodyPr/>
          <a:lstStyle/>
          <a:p>
            <a:r>
              <a:rPr lang="es-ES" altLang="en-US" dirty="0" err="1" smtClean="0">
                <a:latin typeface="Arial" charset="0"/>
              </a:rPr>
              <a:t>Sites</a:t>
            </a:r>
            <a:r>
              <a:rPr lang="es-ES" altLang="en-US" dirty="0" smtClean="0">
                <a:latin typeface="Arial" charset="0"/>
              </a:rPr>
              <a:t> </a:t>
            </a:r>
            <a:r>
              <a:rPr lang="es-ES" altLang="en-US" dirty="0" err="1" smtClean="0">
                <a:latin typeface="Arial" charset="0"/>
              </a:rPr>
              <a:t>with</a:t>
            </a:r>
            <a:r>
              <a:rPr lang="es-ES" altLang="en-US" dirty="0" smtClean="0">
                <a:latin typeface="Arial" charset="0"/>
              </a:rPr>
              <a:t> 4 </a:t>
            </a:r>
            <a:r>
              <a:rPr lang="es-ES" altLang="en-US" dirty="0" err="1" smtClean="0">
                <a:latin typeface="Arial" charset="0"/>
              </a:rPr>
              <a:t>carriers</a:t>
            </a:r>
            <a:r>
              <a:rPr lang="es-ES" altLang="en-US" dirty="0" smtClean="0">
                <a:latin typeface="Arial" charset="0"/>
              </a:rPr>
              <a:t> </a:t>
            </a:r>
            <a:r>
              <a:rPr lang="es-ES" altLang="en-US" dirty="0" err="1" smtClean="0">
                <a:latin typeface="Arial" charset="0"/>
              </a:rPr>
              <a:t>deployed</a:t>
            </a:r>
            <a:r>
              <a:rPr lang="es-ES" altLang="en-US" dirty="0" smtClean="0">
                <a:latin typeface="Arial" charset="0"/>
              </a:rPr>
              <a:t>, and </a:t>
            </a:r>
            <a:r>
              <a:rPr lang="es-ES" altLang="en-US" dirty="0" err="1" smtClean="0">
                <a:latin typeface="Arial" charset="0"/>
              </a:rPr>
              <a:t>capacity</a:t>
            </a:r>
            <a:r>
              <a:rPr lang="es-ES" altLang="en-US" dirty="0" smtClean="0">
                <a:latin typeface="Arial" charset="0"/>
              </a:rPr>
              <a:t> </a:t>
            </a:r>
            <a:r>
              <a:rPr lang="es-ES" altLang="en-US" dirty="0" err="1" smtClean="0">
                <a:latin typeface="Arial" charset="0"/>
              </a:rPr>
              <a:t>upgrade</a:t>
            </a:r>
            <a:r>
              <a:rPr lang="es-ES" altLang="en-US" dirty="0" smtClean="0">
                <a:latin typeface="Arial" charset="0"/>
              </a:rPr>
              <a:t> </a:t>
            </a:r>
            <a:r>
              <a:rPr lang="es-ES" altLang="en-US" dirty="0" err="1" smtClean="0">
                <a:latin typeface="Arial" charset="0"/>
              </a:rPr>
              <a:t>necessary</a:t>
            </a:r>
            <a:endParaRPr lang="es-ES" altLang="en-US" dirty="0" smtClean="0">
              <a:latin typeface="Arial" charset="0"/>
            </a:endParaRPr>
          </a:p>
          <a:p>
            <a:pPr lvl="1"/>
            <a:r>
              <a:rPr lang="en-US" altLang="en-US" sz="1800" dirty="0" smtClean="0">
                <a:latin typeface="Arial" charset="0"/>
              </a:rPr>
              <a:t>AAU3902 2.1A (V4R or VMS)</a:t>
            </a:r>
          </a:p>
          <a:p>
            <a:pPr marL="266700" lvl="1" indent="0">
              <a:buNone/>
            </a:pPr>
            <a:endParaRPr lang="en-US" altLang="en-US" sz="1800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Constraints for AA use: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Site shared or potentially shared: One antenna for only VDF use (as an exception, feasible to </a:t>
            </a:r>
            <a:r>
              <a:rPr lang="en-US" altLang="en-US" sz="1800" dirty="0">
                <a:latin typeface="Arial" charset="0"/>
              </a:rPr>
              <a:t>use AAU3902 passive </a:t>
            </a:r>
            <a:r>
              <a:rPr lang="en-US" altLang="en-US" sz="1800" dirty="0" smtClean="0">
                <a:latin typeface="Arial" charset="0"/>
              </a:rPr>
              <a:t>ports to share)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No slim site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With LTE2600, necessary 2 antenna to maintain 2T4R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Infra requirements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65º horizontal </a:t>
            </a:r>
            <a:r>
              <a:rPr lang="en-US" altLang="en-US" sz="1800" dirty="0" err="1" smtClean="0">
                <a:latin typeface="Arial" charset="0"/>
              </a:rPr>
              <a:t>beamwidth</a:t>
            </a:r>
            <a:endParaRPr lang="en-US" altLang="en-US" sz="1800" dirty="0">
              <a:latin typeface="Arial" charset="0"/>
            </a:endParaRPr>
          </a:p>
          <a:p>
            <a:pPr lvl="1"/>
            <a:r>
              <a:rPr lang="en-US" altLang="en-US" sz="1800" dirty="0" smtClean="0">
                <a:latin typeface="Arial" charset="0"/>
              </a:rPr>
              <a:t>2x40W AAU3902 2.1A, potential slight coverage decrease (depending baseline RRU placement)</a:t>
            </a:r>
          </a:p>
          <a:p>
            <a:pPr lvl="1"/>
            <a:endParaRPr lang="en-US" altLang="en-US" sz="1200" dirty="0" smtClean="0">
              <a:latin typeface="Arial" charset="0"/>
            </a:endParaRPr>
          </a:p>
          <a:p>
            <a:pPr lvl="1"/>
            <a:endParaRPr lang="en-US" altLang="en-US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199" y="416971"/>
            <a:ext cx="8074241" cy="468553"/>
          </a:xfrm>
        </p:spPr>
        <p:txBody>
          <a:bodyPr/>
          <a:lstStyle/>
          <a:p>
            <a:r>
              <a:rPr lang="en-GB" dirty="0"/>
              <a:t>AAU39xx – Use Case: 3G </a:t>
            </a:r>
            <a:r>
              <a:rPr lang="en-GB" dirty="0" smtClean="0"/>
              <a:t>Capacity</a:t>
            </a:r>
            <a:endParaRPr lang="en-US" dirty="0"/>
          </a:p>
        </p:txBody>
      </p:sp>
      <p:cxnSp>
        <p:nvCxnSpPr>
          <p:cNvPr id="14" name="Straight Arrow Connector 22"/>
          <p:cNvCxnSpPr>
            <a:stCxn id="15" idx="3"/>
            <a:endCxn id="13" idx="1"/>
          </p:cNvCxnSpPr>
          <p:nvPr/>
        </p:nvCxnSpPr>
        <p:spPr>
          <a:xfrm flipV="1">
            <a:off x="3191825" y="2228061"/>
            <a:ext cx="21759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23"/>
          <p:cNvSpPr/>
          <p:nvPr/>
        </p:nvSpPr>
        <p:spPr>
          <a:xfrm>
            <a:off x="1824844" y="1886316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Fulfill AAU3902 constraints? 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324397" y="2034206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48" name="Diamond 39"/>
          <p:cNvSpPr/>
          <p:nvPr/>
        </p:nvSpPr>
        <p:spPr>
          <a:xfrm>
            <a:off x="1824843" y="2767226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LTE1800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57" name="Straight Arrow Connector 25"/>
          <p:cNvCxnSpPr/>
          <p:nvPr/>
        </p:nvCxnSpPr>
        <p:spPr>
          <a:xfrm flipH="1">
            <a:off x="2514471" y="2568604"/>
            <a:ext cx="3" cy="20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86"/>
          <p:cNvSpPr txBox="1"/>
          <p:nvPr/>
        </p:nvSpPr>
        <p:spPr>
          <a:xfrm>
            <a:off x="2617451" y="2613338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417565" y="1680693"/>
            <a:ext cx="1097280" cy="109728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3G site 4 carriers/sector and new carrier needed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18</a:t>
            </a:fld>
            <a:endParaRPr lang="en-GB" dirty="0"/>
          </a:p>
        </p:txBody>
      </p:sp>
      <p:cxnSp>
        <p:nvCxnSpPr>
          <p:cNvPr id="39" name="Elbow Connector 38"/>
          <p:cNvCxnSpPr>
            <a:stCxn id="29" idx="6"/>
            <a:endCxn id="15" idx="1"/>
          </p:cNvCxnSpPr>
          <p:nvPr/>
        </p:nvCxnSpPr>
        <p:spPr>
          <a:xfrm flipV="1">
            <a:off x="1514845" y="2228062"/>
            <a:ext cx="309999" cy="127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293345" y="1782257"/>
            <a:ext cx="0" cy="356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178981" y="1782257"/>
            <a:ext cx="0" cy="356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7026478" y="1782257"/>
            <a:ext cx="0" cy="356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7939073" y="1782257"/>
            <a:ext cx="0" cy="356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1"/>
          <p:cNvSpPr/>
          <p:nvPr/>
        </p:nvSpPr>
        <p:spPr>
          <a:xfrm>
            <a:off x="5367773" y="1271746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FY2014-15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Q3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1" name="Rectangle 21"/>
          <p:cNvSpPr/>
          <p:nvPr/>
        </p:nvSpPr>
        <p:spPr>
          <a:xfrm>
            <a:off x="6251825" y="1271746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FY2014-15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Q4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2" name="Rectangle 21"/>
          <p:cNvSpPr/>
          <p:nvPr/>
        </p:nvSpPr>
        <p:spPr>
          <a:xfrm>
            <a:off x="7109049" y="1271746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FY2015-16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(Single OM)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22"/>
          <p:cNvCxnSpPr>
            <a:endCxn id="72" idx="1"/>
          </p:cNvCxnSpPr>
          <p:nvPr/>
        </p:nvCxnSpPr>
        <p:spPr>
          <a:xfrm>
            <a:off x="3191825" y="3109516"/>
            <a:ext cx="2175948" cy="17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"/>
          <p:cNvSpPr txBox="1"/>
          <p:nvPr/>
        </p:nvSpPr>
        <p:spPr>
          <a:xfrm>
            <a:off x="4324397" y="2856457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2" name="Rectangle 21"/>
          <p:cNvSpPr/>
          <p:nvPr/>
        </p:nvSpPr>
        <p:spPr>
          <a:xfrm>
            <a:off x="5367773" y="2925474"/>
            <a:ext cx="2484034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5367773" y="2026279"/>
            <a:ext cx="2484034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Horizontal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err="1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Sectorisation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75" name="TextBox 86"/>
          <p:cNvSpPr txBox="1"/>
          <p:nvPr/>
        </p:nvSpPr>
        <p:spPr>
          <a:xfrm>
            <a:off x="2617451" y="3492806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81" name="Straight Arrow Connector 22"/>
          <p:cNvCxnSpPr>
            <a:endCxn id="90" idx="1"/>
          </p:cNvCxnSpPr>
          <p:nvPr/>
        </p:nvCxnSpPr>
        <p:spPr>
          <a:xfrm>
            <a:off x="2408764" y="3984928"/>
            <a:ext cx="2959009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21"/>
          <p:cNvSpPr/>
          <p:nvPr/>
        </p:nvSpPr>
        <p:spPr>
          <a:xfrm>
            <a:off x="5367773" y="3686968"/>
            <a:ext cx="780832" cy="59592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(*) (**)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91" name="Rectangle 21"/>
          <p:cNvSpPr/>
          <p:nvPr/>
        </p:nvSpPr>
        <p:spPr>
          <a:xfrm>
            <a:off x="6251825" y="3783147"/>
            <a:ext cx="159998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13" name="Diamond 39"/>
          <p:cNvSpPr/>
          <p:nvPr/>
        </p:nvSpPr>
        <p:spPr>
          <a:xfrm>
            <a:off x="1824843" y="3646694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DCS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114" name="Straight Arrow Connector 25"/>
          <p:cNvCxnSpPr/>
          <p:nvPr/>
        </p:nvCxnSpPr>
        <p:spPr>
          <a:xfrm flipH="1">
            <a:off x="2514471" y="3450717"/>
            <a:ext cx="3" cy="20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"/>
          <p:cNvSpPr txBox="1"/>
          <p:nvPr/>
        </p:nvSpPr>
        <p:spPr>
          <a:xfrm>
            <a:off x="4324397" y="3791074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116" name="Straight Arrow Connector 22"/>
          <p:cNvCxnSpPr>
            <a:endCxn id="125" idx="1"/>
          </p:cNvCxnSpPr>
          <p:nvPr/>
        </p:nvCxnSpPr>
        <p:spPr>
          <a:xfrm flipV="1">
            <a:off x="2514474" y="4878064"/>
            <a:ext cx="2853299" cy="7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"/>
          <p:cNvCxnSpPr>
            <a:stCxn id="113" idx="2"/>
          </p:cNvCxnSpPr>
          <p:nvPr/>
        </p:nvCxnSpPr>
        <p:spPr>
          <a:xfrm>
            <a:off x="2508334" y="4330185"/>
            <a:ext cx="0" cy="555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86"/>
          <p:cNvSpPr txBox="1"/>
          <p:nvPr/>
        </p:nvSpPr>
        <p:spPr>
          <a:xfrm>
            <a:off x="2589344" y="4435175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125" name="Rectangle 21"/>
          <p:cNvSpPr/>
          <p:nvPr/>
        </p:nvSpPr>
        <p:spPr>
          <a:xfrm>
            <a:off x="5367773" y="4676282"/>
            <a:ext cx="1626810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 (***)</a:t>
            </a:r>
          </a:p>
        </p:txBody>
      </p:sp>
      <p:sp>
        <p:nvSpPr>
          <p:cNvPr id="126" name="Rectangle 21"/>
          <p:cNvSpPr/>
          <p:nvPr/>
        </p:nvSpPr>
        <p:spPr>
          <a:xfrm>
            <a:off x="7109049" y="4537783"/>
            <a:ext cx="742758" cy="68056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33" name="132 CuadroTexto"/>
          <p:cNvSpPr txBox="1"/>
          <p:nvPr/>
        </p:nvSpPr>
        <p:spPr>
          <a:xfrm>
            <a:off x="8048847" y="2763729"/>
            <a:ext cx="9144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(**) SRAN9.0 </a:t>
            </a:r>
            <a:r>
              <a:rPr lang="es-ES" sz="1200" dirty="0" err="1" smtClean="0">
                <a:latin typeface="Vodafone Rg" pitchFamily="34" charset="0"/>
              </a:rPr>
              <a:t>for</a:t>
            </a:r>
            <a:r>
              <a:rPr lang="es-ES" sz="1200" dirty="0" smtClean="0">
                <a:latin typeface="Vodafone Rg" pitchFamily="34" charset="0"/>
              </a:rPr>
              <a:t> 2 Active </a:t>
            </a:r>
            <a:r>
              <a:rPr lang="es-ES" sz="1200" dirty="0" err="1" smtClean="0">
                <a:latin typeface="Vodafone Rg" pitchFamily="34" charset="0"/>
              </a:rPr>
              <a:t>bands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134" name="133 CuadroTexto"/>
          <p:cNvSpPr txBox="1"/>
          <p:nvPr/>
        </p:nvSpPr>
        <p:spPr>
          <a:xfrm>
            <a:off x="8048847" y="3656864"/>
            <a:ext cx="9144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(***) Single OM </a:t>
            </a:r>
            <a:r>
              <a:rPr lang="es-ES" sz="1200" dirty="0" err="1" smtClean="0">
                <a:latin typeface="Vodafone Rg" pitchFamily="34" charset="0"/>
              </a:rPr>
              <a:t>for</a:t>
            </a:r>
            <a:r>
              <a:rPr lang="es-ES" sz="1200" dirty="0" smtClean="0">
                <a:latin typeface="Vodafone Rg" pitchFamily="34" charset="0"/>
              </a:rPr>
              <a:t> GL </a:t>
            </a:r>
            <a:r>
              <a:rPr lang="es-ES" sz="1200" dirty="0" err="1" smtClean="0">
                <a:latin typeface="Vodafone Rg" pitchFamily="34" charset="0"/>
              </a:rPr>
              <a:t>mode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135" name="134 CuadroTexto"/>
          <p:cNvSpPr txBox="1"/>
          <p:nvPr/>
        </p:nvSpPr>
        <p:spPr>
          <a:xfrm>
            <a:off x="8054988" y="1896868"/>
            <a:ext cx="9144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(*) RRU2100 </a:t>
            </a:r>
            <a:r>
              <a:rPr lang="es-ES" sz="1200" dirty="0" err="1" smtClean="0">
                <a:latin typeface="Vodafone Rg" pitchFamily="34" charset="0"/>
              </a:rPr>
              <a:t>reuse</a:t>
            </a:r>
            <a:r>
              <a:rPr lang="es-ES" sz="1200" dirty="0" smtClean="0">
                <a:latin typeface="Vodafone Rg" pitchFamily="34" charset="0"/>
              </a:rPr>
              <a:t> in </a:t>
            </a:r>
            <a:r>
              <a:rPr lang="es-ES" sz="1200" dirty="0" err="1" smtClean="0">
                <a:latin typeface="Vodafone Rg" pitchFamily="34" charset="0"/>
              </a:rPr>
              <a:t>other</a:t>
            </a:r>
            <a:r>
              <a:rPr lang="es-ES" sz="1200" dirty="0" smtClean="0">
                <a:latin typeface="Vodafone Rg" pitchFamily="34" charset="0"/>
              </a:rPr>
              <a:t> </a:t>
            </a:r>
            <a:r>
              <a:rPr lang="es-ES" sz="1200" dirty="0" err="1" smtClean="0">
                <a:latin typeface="Vodafone Rg" pitchFamily="34" charset="0"/>
              </a:rPr>
              <a:t>site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136" name="135 CuadroTexto"/>
          <p:cNvSpPr txBox="1"/>
          <p:nvPr/>
        </p:nvSpPr>
        <p:spPr>
          <a:xfrm>
            <a:off x="7989537" y="4463240"/>
            <a:ext cx="1024823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(****) RRU1800 </a:t>
            </a:r>
            <a:r>
              <a:rPr lang="es-ES" sz="1200" dirty="0" err="1" smtClean="0">
                <a:latin typeface="Vodafone Rg" pitchFamily="34" charset="0"/>
              </a:rPr>
              <a:t>reuse</a:t>
            </a:r>
            <a:r>
              <a:rPr lang="es-ES" sz="1200" dirty="0" smtClean="0">
                <a:latin typeface="Vodafone Rg" pitchFamily="34" charset="0"/>
              </a:rPr>
              <a:t> in </a:t>
            </a:r>
            <a:r>
              <a:rPr lang="es-ES" sz="1200" dirty="0" err="1" smtClean="0">
                <a:latin typeface="Vodafone Rg" pitchFamily="34" charset="0"/>
              </a:rPr>
              <a:t>other</a:t>
            </a:r>
            <a:r>
              <a:rPr lang="es-ES" sz="1200" dirty="0" smtClean="0">
                <a:latin typeface="Vodafone Rg" pitchFamily="34" charset="0"/>
              </a:rPr>
              <a:t> </a:t>
            </a:r>
            <a:r>
              <a:rPr lang="es-ES" sz="1200" dirty="0" err="1" smtClean="0">
                <a:latin typeface="Vodafone Rg" pitchFamily="34" charset="0"/>
              </a:rPr>
              <a:t>site</a:t>
            </a:r>
            <a:endParaRPr lang="en-GB" sz="1200" dirty="0" smtClean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199" y="416971"/>
            <a:ext cx="8074241" cy="468553"/>
          </a:xfrm>
        </p:spPr>
        <p:txBody>
          <a:bodyPr/>
          <a:lstStyle/>
          <a:p>
            <a:r>
              <a:rPr lang="en-GB" dirty="0" smtClean="0"/>
              <a:t>AAU39xx </a:t>
            </a:r>
            <a:r>
              <a:rPr lang="en-GB" dirty="0"/>
              <a:t>– Use Case: New Site</a:t>
            </a:r>
            <a:endParaRPr lang="en-US" dirty="0"/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19</a:t>
            </a:fld>
            <a:endParaRPr lang="en-GB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1079129"/>
            <a:ext cx="8229600" cy="4834783"/>
          </a:xfrm>
        </p:spPr>
        <p:txBody>
          <a:bodyPr/>
          <a:lstStyle/>
          <a:p>
            <a:r>
              <a:rPr lang="es-ES" altLang="en-US" dirty="0" smtClean="0">
                <a:latin typeface="Arial" charset="0"/>
              </a:rPr>
              <a:t>New </a:t>
            </a:r>
            <a:r>
              <a:rPr lang="es-ES" altLang="en-US" dirty="0" err="1" smtClean="0">
                <a:latin typeface="Arial" charset="0"/>
              </a:rPr>
              <a:t>site</a:t>
            </a:r>
            <a:r>
              <a:rPr lang="es-ES" altLang="en-US" dirty="0" smtClean="0">
                <a:latin typeface="Arial" charset="0"/>
              </a:rPr>
              <a:t> </a:t>
            </a:r>
            <a:r>
              <a:rPr lang="es-ES" altLang="en-US" dirty="0" err="1" smtClean="0">
                <a:latin typeface="Arial" charset="0"/>
              </a:rPr>
              <a:t>deployed</a:t>
            </a:r>
            <a:endParaRPr lang="es-ES" altLang="en-US" dirty="0">
              <a:latin typeface="Arial" charset="0"/>
            </a:endParaRPr>
          </a:p>
          <a:p>
            <a:pPr lvl="1"/>
            <a:r>
              <a:rPr lang="en-US" altLang="en-US" sz="1800" dirty="0" smtClean="0">
                <a:latin typeface="Arial" charset="0"/>
              </a:rPr>
              <a:t>AAU3911 </a:t>
            </a:r>
            <a:r>
              <a:rPr lang="en-US" altLang="en-US" sz="1800" dirty="0">
                <a:latin typeface="Arial" charset="0"/>
              </a:rPr>
              <a:t>2.1A (H4R), and 1.8A (H4R) if LTE1800 needed since </a:t>
            </a:r>
            <a:r>
              <a:rPr lang="en-US" altLang="en-US" sz="1800" dirty="0" smtClean="0">
                <a:latin typeface="Arial" charset="0"/>
              </a:rPr>
              <a:t>1Q2015</a:t>
            </a:r>
            <a:r>
              <a:rPr lang="en-US" altLang="en-US" sz="1800" dirty="0">
                <a:latin typeface="Arial" charset="0"/>
              </a:rPr>
              <a:t>.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AAU3902 2.1A and 1.8A for hot spot sites</a:t>
            </a:r>
          </a:p>
          <a:p>
            <a:pPr marL="179388" lvl="1" indent="0">
              <a:buNone/>
            </a:pPr>
            <a:endParaRPr lang="en-US" altLang="en-US" sz="1800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Constraints for AA use: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Site shared or potentially shared: One antenna for only VDF </a:t>
            </a:r>
            <a:r>
              <a:rPr lang="en-US" altLang="en-US" sz="1800" dirty="0">
                <a:latin typeface="Arial" charset="0"/>
              </a:rPr>
              <a:t>use (as an exception, feasible to use AAU3902 passive ports to share</a:t>
            </a:r>
            <a:r>
              <a:rPr lang="en-US" altLang="en-US" sz="1800" dirty="0" smtClean="0">
                <a:latin typeface="Arial" charset="0"/>
              </a:rPr>
              <a:t>)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No slim site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Infra requirements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65º horizontal </a:t>
            </a:r>
            <a:r>
              <a:rPr lang="en-US" altLang="en-US" sz="1800" dirty="0" err="1" smtClean="0">
                <a:latin typeface="Arial" charset="0"/>
              </a:rPr>
              <a:t>beamwidth</a:t>
            </a:r>
            <a:endParaRPr lang="en-US" altLang="en-US" sz="1800" dirty="0" smtClean="0">
              <a:latin typeface="Arial" charset="0"/>
            </a:endParaRPr>
          </a:p>
          <a:p>
            <a:pPr lvl="1"/>
            <a:r>
              <a:rPr lang="en-US" altLang="en-US" sz="1800" dirty="0" smtClean="0">
                <a:latin typeface="Arial" charset="0"/>
              </a:rPr>
              <a:t>2 active bands since 1Q2015 and SRAN9.0</a:t>
            </a:r>
          </a:p>
          <a:p>
            <a:pPr lvl="1"/>
            <a:endParaRPr lang="en-US" altLang="en-US" sz="1200" dirty="0" smtClean="0">
              <a:latin typeface="Arial" charset="0"/>
            </a:endParaRPr>
          </a:p>
          <a:p>
            <a:pPr lvl="1"/>
            <a:endParaRPr lang="en-US" altLang="en-US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</a:t>
            </a:r>
            <a:r>
              <a:rPr lang="en-GB" dirty="0" smtClean="0"/>
              <a:t>AA - Definition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323056" y="1157454"/>
            <a:ext cx="4075113" cy="486937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/>
          <a:lstStyle/>
          <a:p>
            <a:pPr eaLnBrk="0" hangingPunct="0">
              <a:defRPr/>
            </a:pPr>
            <a:endParaRPr lang="en-US" b="1">
              <a:solidFill>
                <a:schemeClr val="bg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859631" y="1157454"/>
            <a:ext cx="3001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/>
              <a:t>VELCRO</a:t>
            </a:r>
          </a:p>
        </p:txBody>
      </p: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529431" y="1557504"/>
            <a:ext cx="3663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RU attached to the back side of the antenna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4571206" y="1157454"/>
            <a:ext cx="4075113" cy="486937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/>
          <a:lstStyle/>
          <a:p>
            <a:pPr eaLnBrk="0" hangingPunct="0">
              <a:defRPr/>
            </a:pPr>
            <a:endParaRPr lang="en-US" b="1">
              <a:solidFill>
                <a:schemeClr val="bg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" name="13 CuadroTexto"/>
          <p:cNvSpPr txBox="1">
            <a:spLocks noChangeArrowheads="1"/>
          </p:cNvSpPr>
          <p:nvPr/>
        </p:nvSpPr>
        <p:spPr bwMode="auto">
          <a:xfrm>
            <a:off x="4871244" y="1157454"/>
            <a:ext cx="345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/>
              <a:t>SMART</a:t>
            </a:r>
          </a:p>
        </p:txBody>
      </p:sp>
      <p:sp>
        <p:nvSpPr>
          <p:cNvPr id="10" name="29 CuadroTexto"/>
          <p:cNvSpPr txBox="1">
            <a:spLocks noChangeArrowheads="1"/>
          </p:cNvSpPr>
          <p:nvPr/>
        </p:nvSpPr>
        <p:spPr bwMode="auto">
          <a:xfrm>
            <a:off x="4766469" y="1557504"/>
            <a:ext cx="366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Array of active elements interconnected to the antenna</a:t>
            </a:r>
          </a:p>
        </p:txBody>
      </p:sp>
      <p:pic>
        <p:nvPicPr>
          <p:cNvPr id="11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" y="2395704"/>
            <a:ext cx="39528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69" y="2632241"/>
            <a:ext cx="401955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1662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199" y="416971"/>
            <a:ext cx="8074241" cy="468553"/>
          </a:xfrm>
        </p:spPr>
        <p:txBody>
          <a:bodyPr/>
          <a:lstStyle/>
          <a:p>
            <a:r>
              <a:rPr lang="en-GB" dirty="0"/>
              <a:t>AAU39xx – Use Case: New Site</a:t>
            </a:r>
            <a:endParaRPr lang="en-US" dirty="0"/>
          </a:p>
        </p:txBody>
      </p:sp>
      <p:cxnSp>
        <p:nvCxnSpPr>
          <p:cNvPr id="14" name="Straight Arrow Connector 22"/>
          <p:cNvCxnSpPr>
            <a:stCxn id="15" idx="3"/>
            <a:endCxn id="13" idx="1"/>
          </p:cNvCxnSpPr>
          <p:nvPr/>
        </p:nvCxnSpPr>
        <p:spPr>
          <a:xfrm flipV="1">
            <a:off x="3231301" y="1436376"/>
            <a:ext cx="21759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23"/>
          <p:cNvSpPr/>
          <p:nvPr/>
        </p:nvSpPr>
        <p:spPr>
          <a:xfrm>
            <a:off x="1864320" y="1094631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Fulfill AAU39xx constraints? 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356004" y="1186057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48" name="Diamond 39"/>
          <p:cNvSpPr/>
          <p:nvPr/>
        </p:nvSpPr>
        <p:spPr>
          <a:xfrm>
            <a:off x="1864319" y="1975541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Hot Spot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&gt;3 3G carriers?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57" name="Straight Arrow Connector 25"/>
          <p:cNvCxnSpPr/>
          <p:nvPr/>
        </p:nvCxnSpPr>
        <p:spPr>
          <a:xfrm flipH="1">
            <a:off x="2553947" y="1776919"/>
            <a:ext cx="3" cy="20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86"/>
          <p:cNvSpPr txBox="1"/>
          <p:nvPr/>
        </p:nvSpPr>
        <p:spPr>
          <a:xfrm>
            <a:off x="2656927" y="1821653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457041" y="889008"/>
            <a:ext cx="1097280" cy="109728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New site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457199" y="6064370"/>
            <a:ext cx="2732115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20</a:t>
            </a:fld>
            <a:endParaRPr lang="en-GB" dirty="0"/>
          </a:p>
        </p:txBody>
      </p:sp>
      <p:cxnSp>
        <p:nvCxnSpPr>
          <p:cNvPr id="39" name="Elbow Connector 38"/>
          <p:cNvCxnSpPr>
            <a:stCxn id="29" idx="6"/>
            <a:endCxn id="15" idx="1"/>
          </p:cNvCxnSpPr>
          <p:nvPr/>
        </p:nvCxnSpPr>
        <p:spPr>
          <a:xfrm flipV="1">
            <a:off x="1554321" y="1436377"/>
            <a:ext cx="309999" cy="127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332821" y="990572"/>
            <a:ext cx="0" cy="5662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218457" y="990572"/>
            <a:ext cx="0" cy="5662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7065954" y="990572"/>
            <a:ext cx="0" cy="5662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7978549" y="990572"/>
            <a:ext cx="0" cy="5662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1"/>
          <p:cNvSpPr/>
          <p:nvPr/>
        </p:nvSpPr>
        <p:spPr>
          <a:xfrm>
            <a:off x="5407249" y="480061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FY2014-15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Q3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1" name="Rectangle 21"/>
          <p:cNvSpPr/>
          <p:nvPr/>
        </p:nvSpPr>
        <p:spPr>
          <a:xfrm>
            <a:off x="6291301" y="480061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FY2014-15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Q4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2" name="Rectangle 21"/>
          <p:cNvSpPr/>
          <p:nvPr/>
        </p:nvSpPr>
        <p:spPr>
          <a:xfrm>
            <a:off x="7148525" y="480061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FY2015-16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(Single OM)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22"/>
          <p:cNvCxnSpPr>
            <a:endCxn id="37" idx="1"/>
          </p:cNvCxnSpPr>
          <p:nvPr/>
        </p:nvCxnSpPr>
        <p:spPr>
          <a:xfrm flipV="1">
            <a:off x="3231301" y="2317287"/>
            <a:ext cx="404483" cy="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"/>
          <p:cNvSpPr txBox="1"/>
          <p:nvPr/>
        </p:nvSpPr>
        <p:spPr>
          <a:xfrm>
            <a:off x="3343147" y="2056845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5407249" y="1234594"/>
            <a:ext cx="2484034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Passive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Solution</a:t>
            </a:r>
          </a:p>
        </p:txBody>
      </p:sp>
      <p:sp>
        <p:nvSpPr>
          <p:cNvPr id="75" name="TextBox 86"/>
          <p:cNvSpPr txBox="1"/>
          <p:nvPr/>
        </p:nvSpPr>
        <p:spPr>
          <a:xfrm>
            <a:off x="2656927" y="2701121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81" name="Straight Arrow Connector 22"/>
          <p:cNvCxnSpPr/>
          <p:nvPr/>
        </p:nvCxnSpPr>
        <p:spPr>
          <a:xfrm>
            <a:off x="2454381" y="4869641"/>
            <a:ext cx="295900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Diamond 39"/>
          <p:cNvSpPr/>
          <p:nvPr/>
        </p:nvSpPr>
        <p:spPr>
          <a:xfrm>
            <a:off x="1870460" y="4531407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LTE1800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needed?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114" name="Straight Arrow Connector 25"/>
          <p:cNvCxnSpPr>
            <a:stCxn id="48" idx="2"/>
            <a:endCxn id="113" idx="0"/>
          </p:cNvCxnSpPr>
          <p:nvPr/>
        </p:nvCxnSpPr>
        <p:spPr>
          <a:xfrm>
            <a:off x="2547810" y="2659032"/>
            <a:ext cx="6141" cy="1872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"/>
          <p:cNvSpPr txBox="1"/>
          <p:nvPr/>
        </p:nvSpPr>
        <p:spPr>
          <a:xfrm>
            <a:off x="4370014" y="4675787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37" name="Diamond 39"/>
          <p:cNvSpPr/>
          <p:nvPr/>
        </p:nvSpPr>
        <p:spPr>
          <a:xfrm>
            <a:off x="3635784" y="1975541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U2100 or LTE1800 needed?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4429596" y="1771751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50" name="Rectangle 21"/>
          <p:cNvSpPr/>
          <p:nvPr/>
        </p:nvSpPr>
        <p:spPr>
          <a:xfrm>
            <a:off x="7143913" y="2300284"/>
            <a:ext cx="736617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AAU3911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61" name="TextBox 86"/>
          <p:cNvSpPr txBox="1"/>
          <p:nvPr/>
        </p:nvSpPr>
        <p:spPr>
          <a:xfrm>
            <a:off x="4429597" y="2697940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62" name="Rectangle 21"/>
          <p:cNvSpPr/>
          <p:nvPr/>
        </p:nvSpPr>
        <p:spPr>
          <a:xfrm>
            <a:off x="5407249" y="4675787"/>
            <a:ext cx="2484034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AAU3902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V4R or VMS</a:t>
            </a:r>
          </a:p>
        </p:txBody>
      </p:sp>
      <p:cxnSp>
        <p:nvCxnSpPr>
          <p:cNvPr id="63" name="Straight Arrow Connector 22"/>
          <p:cNvCxnSpPr>
            <a:endCxn id="64" idx="1"/>
          </p:cNvCxnSpPr>
          <p:nvPr/>
        </p:nvCxnSpPr>
        <p:spPr>
          <a:xfrm>
            <a:off x="2454381" y="5780992"/>
            <a:ext cx="295900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21"/>
          <p:cNvSpPr/>
          <p:nvPr/>
        </p:nvSpPr>
        <p:spPr>
          <a:xfrm>
            <a:off x="5413390" y="5509962"/>
            <a:ext cx="736617" cy="54206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5" name="Rectangle 21"/>
          <p:cNvSpPr/>
          <p:nvPr/>
        </p:nvSpPr>
        <p:spPr>
          <a:xfrm>
            <a:off x="6291301" y="5579211"/>
            <a:ext cx="1606123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6" name="Diamond 39"/>
          <p:cNvSpPr/>
          <p:nvPr/>
        </p:nvSpPr>
        <p:spPr>
          <a:xfrm>
            <a:off x="1870460" y="5442758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DCS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needed?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67" name="TextBox 1"/>
          <p:cNvSpPr txBox="1"/>
          <p:nvPr/>
        </p:nvSpPr>
        <p:spPr>
          <a:xfrm>
            <a:off x="4370014" y="5587138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3" name="TextBox 86"/>
          <p:cNvSpPr txBox="1"/>
          <p:nvPr/>
        </p:nvSpPr>
        <p:spPr>
          <a:xfrm>
            <a:off x="2634961" y="6188256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4" name="Rectangle 21"/>
          <p:cNvSpPr/>
          <p:nvPr/>
        </p:nvSpPr>
        <p:spPr>
          <a:xfrm>
            <a:off x="5413390" y="6179948"/>
            <a:ext cx="1626810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(***)</a:t>
            </a:r>
          </a:p>
        </p:txBody>
      </p:sp>
      <p:sp>
        <p:nvSpPr>
          <p:cNvPr id="76" name="Rectangle 21"/>
          <p:cNvSpPr/>
          <p:nvPr/>
        </p:nvSpPr>
        <p:spPr>
          <a:xfrm>
            <a:off x="7148525" y="6110699"/>
            <a:ext cx="748899" cy="54206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8094464" y="3968301"/>
            <a:ext cx="9144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(**) SRAN9.0 </a:t>
            </a:r>
            <a:r>
              <a:rPr lang="es-ES" sz="1200" dirty="0" err="1" smtClean="0">
                <a:latin typeface="Vodafone Rg" pitchFamily="34" charset="0"/>
              </a:rPr>
              <a:t>for</a:t>
            </a:r>
            <a:r>
              <a:rPr lang="es-ES" sz="1200" dirty="0" smtClean="0">
                <a:latin typeface="Vodafone Rg" pitchFamily="34" charset="0"/>
              </a:rPr>
              <a:t> 2 Active </a:t>
            </a:r>
            <a:r>
              <a:rPr lang="es-ES" sz="1200" dirty="0" err="1" smtClean="0">
                <a:latin typeface="Vodafone Rg" pitchFamily="34" charset="0"/>
              </a:rPr>
              <a:t>bands</a:t>
            </a:r>
            <a:endParaRPr lang="en-GB" sz="1200" dirty="0" smtClean="0">
              <a:latin typeface="Vodafone Rg" pitchFamily="34" charset="0"/>
            </a:endParaRPr>
          </a:p>
        </p:txBody>
      </p:sp>
      <p:cxnSp>
        <p:nvCxnSpPr>
          <p:cNvPr id="79" name="Straight Arrow Connector 25"/>
          <p:cNvCxnSpPr/>
          <p:nvPr/>
        </p:nvCxnSpPr>
        <p:spPr>
          <a:xfrm flipH="1">
            <a:off x="2547806" y="5221760"/>
            <a:ext cx="3" cy="20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86"/>
          <p:cNvSpPr txBox="1"/>
          <p:nvPr/>
        </p:nvSpPr>
        <p:spPr>
          <a:xfrm>
            <a:off x="2635769" y="5214898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82" name="Rectangle 21"/>
          <p:cNvSpPr/>
          <p:nvPr/>
        </p:nvSpPr>
        <p:spPr>
          <a:xfrm>
            <a:off x="5402638" y="2300285"/>
            <a:ext cx="1626810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</a:t>
            </a:r>
          </a:p>
        </p:txBody>
      </p:sp>
      <p:cxnSp>
        <p:nvCxnSpPr>
          <p:cNvPr id="19" name="18 Conector recto"/>
          <p:cNvCxnSpPr>
            <a:stCxn id="37" idx="0"/>
          </p:cNvCxnSpPr>
          <p:nvPr/>
        </p:nvCxnSpPr>
        <p:spPr>
          <a:xfrm flipH="1" flipV="1">
            <a:off x="4319274" y="1437648"/>
            <a:ext cx="1" cy="537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Diamond 39"/>
          <p:cNvSpPr/>
          <p:nvPr/>
        </p:nvSpPr>
        <p:spPr>
          <a:xfrm>
            <a:off x="3635784" y="2851828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LTE1800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needed?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84" name="Straight Arrow Connector 25"/>
          <p:cNvCxnSpPr/>
          <p:nvPr/>
        </p:nvCxnSpPr>
        <p:spPr>
          <a:xfrm flipH="1">
            <a:off x="4319271" y="2642588"/>
            <a:ext cx="3" cy="20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83" idx="3"/>
            <a:endCxn id="82" idx="1"/>
          </p:cNvCxnSpPr>
          <p:nvPr/>
        </p:nvCxnSpPr>
        <p:spPr>
          <a:xfrm flipV="1">
            <a:off x="5002765" y="2502067"/>
            <a:ext cx="399873" cy="69150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"/>
          <p:cNvSpPr txBox="1"/>
          <p:nvPr/>
        </p:nvSpPr>
        <p:spPr>
          <a:xfrm>
            <a:off x="5002765" y="2953524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100" name="Rectangle 21"/>
          <p:cNvSpPr/>
          <p:nvPr/>
        </p:nvSpPr>
        <p:spPr>
          <a:xfrm>
            <a:off x="5413390" y="3308663"/>
            <a:ext cx="16160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02" name="Rectangle 21"/>
          <p:cNvSpPr/>
          <p:nvPr/>
        </p:nvSpPr>
        <p:spPr>
          <a:xfrm>
            <a:off x="7148525" y="3239414"/>
            <a:ext cx="748899" cy="54206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AAU3911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07" name="Diamond 39"/>
          <p:cNvSpPr/>
          <p:nvPr/>
        </p:nvSpPr>
        <p:spPr>
          <a:xfrm>
            <a:off x="3635780" y="3728458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DCS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needed?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108" name="Straight Arrow Connector 25"/>
          <p:cNvCxnSpPr/>
          <p:nvPr/>
        </p:nvCxnSpPr>
        <p:spPr>
          <a:xfrm flipH="1">
            <a:off x="4313126" y="3507460"/>
            <a:ext cx="3" cy="20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86"/>
          <p:cNvSpPr txBox="1"/>
          <p:nvPr/>
        </p:nvSpPr>
        <p:spPr>
          <a:xfrm>
            <a:off x="4401089" y="3500598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88" name="87 Conector angular"/>
          <p:cNvCxnSpPr>
            <a:stCxn id="107" idx="3"/>
            <a:endCxn id="100" idx="1"/>
          </p:cNvCxnSpPr>
          <p:nvPr/>
        </p:nvCxnSpPr>
        <p:spPr>
          <a:xfrm flipV="1">
            <a:off x="5002761" y="3510445"/>
            <a:ext cx="410629" cy="55975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"/>
          <p:cNvSpPr txBox="1"/>
          <p:nvPr/>
        </p:nvSpPr>
        <p:spPr>
          <a:xfrm>
            <a:off x="5002765" y="3790513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118" name="Rectangle 21"/>
          <p:cNvSpPr/>
          <p:nvPr/>
        </p:nvSpPr>
        <p:spPr>
          <a:xfrm>
            <a:off x="5413390" y="4015113"/>
            <a:ext cx="16160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21" name="Rectangle 21"/>
          <p:cNvSpPr/>
          <p:nvPr/>
        </p:nvSpPr>
        <p:spPr>
          <a:xfrm>
            <a:off x="7148525" y="3945864"/>
            <a:ext cx="748899" cy="54206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AAU3911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99" name="98 Conector angular"/>
          <p:cNvCxnSpPr>
            <a:stCxn id="107" idx="2"/>
            <a:endCxn id="118" idx="1"/>
          </p:cNvCxnSpPr>
          <p:nvPr/>
        </p:nvCxnSpPr>
        <p:spPr>
          <a:xfrm rot="5400000" flipH="1" flipV="1">
            <a:off x="4768803" y="3767362"/>
            <a:ext cx="195054" cy="1094119"/>
          </a:xfrm>
          <a:prstGeom prst="bentConnector4">
            <a:avLst>
              <a:gd name="adj1" fmla="val -68138"/>
              <a:gd name="adj2" fmla="val 8123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86"/>
          <p:cNvSpPr txBox="1"/>
          <p:nvPr/>
        </p:nvSpPr>
        <p:spPr>
          <a:xfrm>
            <a:off x="4401089" y="4377519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106" name="105 Conector angular"/>
          <p:cNvCxnSpPr>
            <a:stCxn id="66" idx="2"/>
            <a:endCxn id="74" idx="1"/>
          </p:cNvCxnSpPr>
          <p:nvPr/>
        </p:nvCxnSpPr>
        <p:spPr>
          <a:xfrm rot="16200000" flipH="1">
            <a:off x="3855930" y="4824269"/>
            <a:ext cx="255481" cy="285943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29 CuadroTexto"/>
          <p:cNvSpPr txBox="1"/>
          <p:nvPr/>
        </p:nvSpPr>
        <p:spPr>
          <a:xfrm>
            <a:off x="8094464" y="4706035"/>
            <a:ext cx="9144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(***) Single OM </a:t>
            </a:r>
            <a:r>
              <a:rPr lang="es-ES" sz="1200" dirty="0" err="1" smtClean="0">
                <a:latin typeface="Vodafone Rg" pitchFamily="34" charset="0"/>
              </a:rPr>
              <a:t>for</a:t>
            </a:r>
            <a:r>
              <a:rPr lang="es-ES" sz="1200" dirty="0" smtClean="0">
                <a:latin typeface="Vodafone Rg" pitchFamily="34" charset="0"/>
              </a:rPr>
              <a:t> GL </a:t>
            </a:r>
            <a:r>
              <a:rPr lang="es-ES" sz="1200" dirty="0" err="1" smtClean="0">
                <a:latin typeface="Vodafone Rg" pitchFamily="34" charset="0"/>
              </a:rPr>
              <a:t>mode</a:t>
            </a:r>
            <a:endParaRPr lang="en-GB" sz="1200" dirty="0" smtClean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199" y="416971"/>
            <a:ext cx="8074241" cy="468553"/>
          </a:xfrm>
        </p:spPr>
        <p:txBody>
          <a:bodyPr/>
          <a:lstStyle/>
          <a:p>
            <a:r>
              <a:rPr lang="en-GB" dirty="0" smtClean="0"/>
              <a:t>AAU39xx </a:t>
            </a:r>
            <a:r>
              <a:rPr lang="en-GB" dirty="0"/>
              <a:t>– Use Case: LTE Upgrade/RAN Refresh</a:t>
            </a:r>
            <a:endParaRPr lang="en-US" dirty="0"/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21</a:t>
            </a:fld>
            <a:endParaRPr lang="en-GB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199" y="1079128"/>
            <a:ext cx="8389917" cy="5345423"/>
          </a:xfrm>
        </p:spPr>
        <p:txBody>
          <a:bodyPr/>
          <a:lstStyle/>
          <a:p>
            <a:r>
              <a:rPr lang="es-ES" altLang="en-US" dirty="0" smtClean="0">
                <a:latin typeface="Arial" charset="0"/>
              </a:rPr>
              <a:t>LTE </a:t>
            </a:r>
            <a:r>
              <a:rPr lang="es-ES" altLang="en-US" dirty="0" err="1" smtClean="0">
                <a:latin typeface="Arial" charset="0"/>
              </a:rPr>
              <a:t>Upgrade</a:t>
            </a:r>
            <a:r>
              <a:rPr lang="es-ES" altLang="en-US" dirty="0" smtClean="0">
                <a:latin typeface="Arial" charset="0"/>
              </a:rPr>
              <a:t> </a:t>
            </a:r>
            <a:r>
              <a:rPr lang="es-ES" altLang="en-US" dirty="0" err="1" smtClean="0">
                <a:latin typeface="Arial" charset="0"/>
              </a:rPr>
              <a:t>with</a:t>
            </a:r>
            <a:r>
              <a:rPr lang="es-ES" altLang="en-US" dirty="0" smtClean="0">
                <a:latin typeface="Arial" charset="0"/>
              </a:rPr>
              <a:t> </a:t>
            </a:r>
            <a:r>
              <a:rPr lang="es-ES" altLang="en-US" dirty="0" err="1" smtClean="0">
                <a:latin typeface="Arial" charset="0"/>
              </a:rPr>
              <a:t>antenna</a:t>
            </a:r>
            <a:r>
              <a:rPr lang="es-ES" altLang="en-US" dirty="0" smtClean="0">
                <a:latin typeface="Arial" charset="0"/>
              </a:rPr>
              <a:t> </a:t>
            </a:r>
            <a:r>
              <a:rPr lang="es-ES" altLang="en-US" dirty="0" err="1" smtClean="0">
                <a:latin typeface="Arial" charset="0"/>
              </a:rPr>
              <a:t>change</a:t>
            </a:r>
            <a:r>
              <a:rPr lang="es-ES" altLang="en-US" dirty="0" smtClean="0">
                <a:latin typeface="Arial" charset="0"/>
              </a:rPr>
              <a:t> </a:t>
            </a:r>
            <a:r>
              <a:rPr lang="es-ES" altLang="en-US" dirty="0" err="1" smtClean="0">
                <a:latin typeface="Arial" charset="0"/>
              </a:rPr>
              <a:t>or</a:t>
            </a:r>
            <a:r>
              <a:rPr lang="es-ES" altLang="en-US" dirty="0" smtClean="0">
                <a:latin typeface="Arial" charset="0"/>
              </a:rPr>
              <a:t> new RRU </a:t>
            </a:r>
            <a:r>
              <a:rPr lang="es-ES" altLang="en-US" dirty="0" err="1" smtClean="0">
                <a:latin typeface="Arial" charset="0"/>
              </a:rPr>
              <a:t>without</a:t>
            </a:r>
            <a:r>
              <a:rPr lang="es-ES" altLang="en-US" dirty="0" smtClean="0">
                <a:latin typeface="Arial" charset="0"/>
              </a:rPr>
              <a:t> </a:t>
            </a:r>
            <a:r>
              <a:rPr lang="es-ES" altLang="en-US" dirty="0" err="1" smtClean="0">
                <a:latin typeface="Arial" charset="0"/>
              </a:rPr>
              <a:t>installation</a:t>
            </a:r>
            <a:r>
              <a:rPr lang="es-ES" altLang="en-US" dirty="0" smtClean="0">
                <a:latin typeface="Arial" charset="0"/>
              </a:rPr>
              <a:t> place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4 carrier sites: AAU3902 1.8A </a:t>
            </a:r>
            <a:r>
              <a:rPr lang="en-US" altLang="en-US" sz="1800" dirty="0">
                <a:latin typeface="Arial" charset="0"/>
              </a:rPr>
              <a:t>(V4R or VMS</a:t>
            </a:r>
            <a:r>
              <a:rPr lang="en-US" altLang="en-US" sz="1800" dirty="0" smtClean="0">
                <a:latin typeface="Arial" charset="0"/>
              </a:rPr>
              <a:t>) (2.1A if G1800 </a:t>
            </a:r>
            <a:r>
              <a:rPr lang="en-US" altLang="en-US" sz="1800" dirty="0" err="1" smtClean="0">
                <a:latin typeface="Arial" charset="0"/>
              </a:rPr>
              <a:t>cosite</a:t>
            </a:r>
            <a:r>
              <a:rPr lang="en-US" altLang="en-US" sz="1800" dirty="0" smtClean="0">
                <a:latin typeface="Arial" charset="0"/>
              </a:rPr>
              <a:t>)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&lt;4 carrier sites: AAU3911 2.1A (H4R) (1.8A since 2Q2015)</a:t>
            </a:r>
          </a:p>
          <a:p>
            <a:pPr marL="266700" lvl="1" indent="0">
              <a:buNone/>
            </a:pPr>
            <a:endParaRPr lang="en-US" altLang="en-US" sz="1800" dirty="0" smtClean="0">
              <a:latin typeface="Arial" charset="0"/>
            </a:endParaRPr>
          </a:p>
          <a:p>
            <a:r>
              <a:rPr lang="en-US" altLang="en-US" dirty="0" smtClean="0">
                <a:latin typeface="Arial" charset="0"/>
              </a:rPr>
              <a:t>Constraints for AA use:</a:t>
            </a:r>
          </a:p>
          <a:p>
            <a:pPr lvl="1"/>
            <a:r>
              <a:rPr lang="en-US" altLang="en-US" sz="1800" dirty="0">
                <a:latin typeface="Arial" charset="0"/>
              </a:rPr>
              <a:t>Site shared or potentially shared: One antenna for only VDF </a:t>
            </a:r>
            <a:r>
              <a:rPr lang="en-US" altLang="en-US" sz="1800" dirty="0" smtClean="0">
                <a:latin typeface="Arial" charset="0"/>
              </a:rPr>
              <a:t>use. As </a:t>
            </a:r>
            <a:r>
              <a:rPr lang="en-US" altLang="en-US" sz="1800" dirty="0">
                <a:latin typeface="Arial" charset="0"/>
              </a:rPr>
              <a:t>an exception, feasible to use AAU3902 passive ports to </a:t>
            </a:r>
            <a:r>
              <a:rPr lang="en-US" altLang="en-US" sz="1800" dirty="0" smtClean="0">
                <a:latin typeface="Arial" charset="0"/>
              </a:rPr>
              <a:t>share</a:t>
            </a:r>
            <a:endParaRPr lang="en-US" altLang="en-US" sz="1800" dirty="0">
              <a:latin typeface="Arial" charset="0"/>
            </a:endParaRPr>
          </a:p>
          <a:p>
            <a:pPr lvl="1"/>
            <a:r>
              <a:rPr lang="en-US" altLang="en-US" sz="1800" dirty="0">
                <a:latin typeface="Arial" charset="0"/>
              </a:rPr>
              <a:t>No </a:t>
            </a:r>
            <a:r>
              <a:rPr lang="en-US" altLang="en-US" sz="1800" dirty="0" smtClean="0">
                <a:latin typeface="Arial" charset="0"/>
              </a:rPr>
              <a:t>slim </a:t>
            </a:r>
            <a:r>
              <a:rPr lang="en-US" altLang="en-US" sz="1800" dirty="0">
                <a:latin typeface="Arial" charset="0"/>
              </a:rPr>
              <a:t>site</a:t>
            </a:r>
          </a:p>
          <a:p>
            <a:pPr lvl="1"/>
            <a:r>
              <a:rPr lang="en-US" altLang="en-US" sz="1800" dirty="0">
                <a:latin typeface="Arial" charset="0"/>
              </a:rPr>
              <a:t>With LTE2600, necessary 2 antenna to maintain </a:t>
            </a:r>
            <a:r>
              <a:rPr lang="en-US" altLang="en-US" sz="1800" dirty="0" smtClean="0">
                <a:latin typeface="Arial" charset="0"/>
              </a:rPr>
              <a:t>2T4R</a:t>
            </a:r>
          </a:p>
          <a:p>
            <a:pPr lvl="1"/>
            <a:r>
              <a:rPr lang="en-US" altLang="en-US" sz="1800" dirty="0" smtClean="0">
                <a:latin typeface="Arial" charset="0"/>
              </a:rPr>
              <a:t>Infra </a:t>
            </a:r>
            <a:r>
              <a:rPr lang="en-US" altLang="en-US" sz="1800" dirty="0">
                <a:latin typeface="Arial" charset="0"/>
              </a:rPr>
              <a:t>requirements</a:t>
            </a:r>
          </a:p>
          <a:p>
            <a:pPr lvl="1"/>
            <a:r>
              <a:rPr lang="en-US" altLang="en-US" sz="1800" dirty="0">
                <a:latin typeface="Arial" charset="0"/>
              </a:rPr>
              <a:t>65º horizontal </a:t>
            </a:r>
            <a:r>
              <a:rPr lang="en-US" altLang="en-US" sz="1800" dirty="0" err="1" smtClean="0">
                <a:latin typeface="Arial" charset="0"/>
              </a:rPr>
              <a:t>beamwidth</a:t>
            </a:r>
            <a:endParaRPr lang="en-US" altLang="en-US" sz="1800" dirty="0" smtClean="0">
              <a:latin typeface="Arial" charset="0"/>
            </a:endParaRPr>
          </a:p>
          <a:p>
            <a:pPr lvl="1"/>
            <a:r>
              <a:rPr lang="en-US" altLang="en-US" sz="1800" dirty="0">
                <a:latin typeface="Arial" charset="0"/>
              </a:rPr>
              <a:t>2x40W AAU3902 2.1A, potential slight coverage </a:t>
            </a:r>
            <a:r>
              <a:rPr lang="en-US" altLang="en-US" sz="1800" dirty="0" smtClean="0">
                <a:latin typeface="Arial" charset="0"/>
              </a:rPr>
              <a:t>decrease</a:t>
            </a:r>
          </a:p>
          <a:p>
            <a:pPr lvl="1"/>
            <a:r>
              <a:rPr lang="en-US" altLang="en-US" sz="1800" dirty="0">
                <a:latin typeface="Arial" charset="0"/>
              </a:rPr>
              <a:t>2 active bands </a:t>
            </a:r>
            <a:r>
              <a:rPr lang="en-US" altLang="en-US" sz="1800" dirty="0" smtClean="0">
                <a:latin typeface="Arial" charset="0"/>
              </a:rPr>
              <a:t>Huawei AAU since </a:t>
            </a:r>
            <a:r>
              <a:rPr lang="en-US" altLang="en-US" sz="1800" dirty="0">
                <a:latin typeface="Arial" charset="0"/>
              </a:rPr>
              <a:t>1Q2015 and </a:t>
            </a:r>
            <a:r>
              <a:rPr lang="en-US" altLang="en-US" sz="1800" dirty="0" smtClean="0">
                <a:latin typeface="Arial" charset="0"/>
              </a:rPr>
              <a:t>SRAN9.0</a:t>
            </a: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199" y="416971"/>
            <a:ext cx="8074241" cy="468553"/>
          </a:xfrm>
        </p:spPr>
        <p:txBody>
          <a:bodyPr/>
          <a:lstStyle/>
          <a:p>
            <a:r>
              <a:rPr lang="en-GB" dirty="0"/>
              <a:t>AAU39xx – Use Case: </a:t>
            </a:r>
            <a:r>
              <a:rPr lang="en-GB" dirty="0" smtClean="0"/>
              <a:t>LTE1800 Upgrade</a:t>
            </a:r>
            <a:endParaRPr lang="en-US" dirty="0"/>
          </a:p>
        </p:txBody>
      </p:sp>
      <p:cxnSp>
        <p:nvCxnSpPr>
          <p:cNvPr id="14" name="Straight Arrow Connector 22"/>
          <p:cNvCxnSpPr>
            <a:stCxn id="15" idx="3"/>
            <a:endCxn id="13" idx="1"/>
          </p:cNvCxnSpPr>
          <p:nvPr/>
        </p:nvCxnSpPr>
        <p:spPr>
          <a:xfrm flipV="1">
            <a:off x="3191825" y="1964799"/>
            <a:ext cx="21759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23"/>
          <p:cNvSpPr/>
          <p:nvPr/>
        </p:nvSpPr>
        <p:spPr>
          <a:xfrm>
            <a:off x="1824844" y="1623054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Fulfill AAU39xx constraints? 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324397" y="1770944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48" name="Diamond 39"/>
          <p:cNvSpPr/>
          <p:nvPr/>
        </p:nvSpPr>
        <p:spPr>
          <a:xfrm>
            <a:off x="1824843" y="2503964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Hot Spot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&gt;3 3G carriers?</a:t>
            </a:r>
          </a:p>
        </p:txBody>
      </p:sp>
      <p:cxnSp>
        <p:nvCxnSpPr>
          <p:cNvPr id="57" name="Straight Arrow Connector 25"/>
          <p:cNvCxnSpPr/>
          <p:nvPr/>
        </p:nvCxnSpPr>
        <p:spPr>
          <a:xfrm flipH="1">
            <a:off x="2514471" y="2305342"/>
            <a:ext cx="3" cy="20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86"/>
          <p:cNvSpPr txBox="1"/>
          <p:nvPr/>
        </p:nvSpPr>
        <p:spPr>
          <a:xfrm>
            <a:off x="2617451" y="2350076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417565" y="1417431"/>
            <a:ext cx="1097280" cy="109728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LTE1800 upgrade with antenna change or new RRU without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outdoor place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22</a:t>
            </a:fld>
            <a:endParaRPr lang="en-GB" dirty="0"/>
          </a:p>
        </p:txBody>
      </p:sp>
      <p:cxnSp>
        <p:nvCxnSpPr>
          <p:cNvPr id="39" name="Elbow Connector 38"/>
          <p:cNvCxnSpPr>
            <a:stCxn id="29" idx="6"/>
            <a:endCxn id="15" idx="1"/>
          </p:cNvCxnSpPr>
          <p:nvPr/>
        </p:nvCxnSpPr>
        <p:spPr>
          <a:xfrm flipV="1">
            <a:off x="1514845" y="1964800"/>
            <a:ext cx="309999" cy="127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293345" y="1518995"/>
            <a:ext cx="0" cy="452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178981" y="1518995"/>
            <a:ext cx="0" cy="452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7026478" y="1518995"/>
            <a:ext cx="0" cy="452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7939073" y="1518995"/>
            <a:ext cx="0" cy="4520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1"/>
          <p:cNvSpPr/>
          <p:nvPr/>
        </p:nvSpPr>
        <p:spPr>
          <a:xfrm>
            <a:off x="5367773" y="1008484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FY2014-15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Q3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1" name="Rectangle 21"/>
          <p:cNvSpPr/>
          <p:nvPr/>
        </p:nvSpPr>
        <p:spPr>
          <a:xfrm>
            <a:off x="6251825" y="1008484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FY2014-15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Q4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2" name="Rectangle 21"/>
          <p:cNvSpPr/>
          <p:nvPr/>
        </p:nvSpPr>
        <p:spPr>
          <a:xfrm>
            <a:off x="7109049" y="1008484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FY2015-16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(Single OM)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22"/>
          <p:cNvCxnSpPr>
            <a:endCxn id="66" idx="1"/>
          </p:cNvCxnSpPr>
          <p:nvPr/>
        </p:nvCxnSpPr>
        <p:spPr>
          <a:xfrm>
            <a:off x="3191825" y="2846254"/>
            <a:ext cx="443959" cy="4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"/>
          <p:cNvSpPr txBox="1"/>
          <p:nvPr/>
        </p:nvSpPr>
        <p:spPr>
          <a:xfrm>
            <a:off x="4324397" y="2593195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2" name="Rectangle 21"/>
          <p:cNvSpPr/>
          <p:nvPr/>
        </p:nvSpPr>
        <p:spPr>
          <a:xfrm>
            <a:off x="5367773" y="2662212"/>
            <a:ext cx="78083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AAU3902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1.8A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V4R or VMS</a:t>
            </a:r>
          </a:p>
        </p:txBody>
      </p:sp>
      <p:sp>
        <p:nvSpPr>
          <p:cNvPr id="13" name="Rectangle 21"/>
          <p:cNvSpPr/>
          <p:nvPr/>
        </p:nvSpPr>
        <p:spPr>
          <a:xfrm>
            <a:off x="5367773" y="1763017"/>
            <a:ext cx="2484034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Passive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Solution</a:t>
            </a:r>
          </a:p>
        </p:txBody>
      </p:sp>
      <p:sp>
        <p:nvSpPr>
          <p:cNvPr id="75" name="TextBox 86"/>
          <p:cNvSpPr txBox="1"/>
          <p:nvPr/>
        </p:nvSpPr>
        <p:spPr>
          <a:xfrm>
            <a:off x="2617451" y="3229544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6251825" y="2662212"/>
            <a:ext cx="159998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AAU3911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47" name="Straight Arrow Connector 22"/>
          <p:cNvCxnSpPr>
            <a:endCxn id="49" idx="1"/>
          </p:cNvCxnSpPr>
          <p:nvPr/>
        </p:nvCxnSpPr>
        <p:spPr>
          <a:xfrm>
            <a:off x="2414905" y="4761879"/>
            <a:ext cx="295900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1"/>
          <p:cNvSpPr/>
          <p:nvPr/>
        </p:nvSpPr>
        <p:spPr>
          <a:xfrm>
            <a:off x="5373914" y="4560098"/>
            <a:ext cx="78083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0" name="Rectangle 21"/>
          <p:cNvSpPr/>
          <p:nvPr/>
        </p:nvSpPr>
        <p:spPr>
          <a:xfrm>
            <a:off x="6257966" y="4560098"/>
            <a:ext cx="159998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3" name="Diamond 39"/>
          <p:cNvSpPr/>
          <p:nvPr/>
        </p:nvSpPr>
        <p:spPr>
          <a:xfrm>
            <a:off x="1830984" y="4423645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DCS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4330538" y="4568025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55" name="Straight Arrow Connector 22"/>
          <p:cNvCxnSpPr>
            <a:endCxn id="60" idx="1"/>
          </p:cNvCxnSpPr>
          <p:nvPr/>
        </p:nvCxnSpPr>
        <p:spPr>
          <a:xfrm flipV="1">
            <a:off x="2520615" y="5655015"/>
            <a:ext cx="2853299" cy="7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stCxn id="53" idx="2"/>
          </p:cNvCxnSpPr>
          <p:nvPr/>
        </p:nvCxnSpPr>
        <p:spPr>
          <a:xfrm>
            <a:off x="2514475" y="5107136"/>
            <a:ext cx="0" cy="555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86"/>
          <p:cNvSpPr txBox="1"/>
          <p:nvPr/>
        </p:nvSpPr>
        <p:spPr>
          <a:xfrm>
            <a:off x="2595485" y="5212126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60" name="Rectangle 21"/>
          <p:cNvSpPr/>
          <p:nvPr/>
        </p:nvSpPr>
        <p:spPr>
          <a:xfrm>
            <a:off x="5373914" y="5453233"/>
            <a:ext cx="1626810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 (***)</a:t>
            </a:r>
          </a:p>
        </p:txBody>
      </p:sp>
      <p:sp>
        <p:nvSpPr>
          <p:cNvPr id="61" name="Rectangle 21"/>
          <p:cNvSpPr/>
          <p:nvPr/>
        </p:nvSpPr>
        <p:spPr>
          <a:xfrm>
            <a:off x="7115190" y="5314734"/>
            <a:ext cx="742758" cy="68056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8054988" y="3457333"/>
            <a:ext cx="9144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(**) SRAN9.0 </a:t>
            </a:r>
            <a:r>
              <a:rPr lang="es-ES" sz="1200" dirty="0" err="1" smtClean="0">
                <a:latin typeface="Vodafone Rg" pitchFamily="34" charset="0"/>
              </a:rPr>
              <a:t>for</a:t>
            </a:r>
            <a:r>
              <a:rPr lang="es-ES" sz="1200" dirty="0" smtClean="0">
                <a:latin typeface="Vodafone Rg" pitchFamily="34" charset="0"/>
              </a:rPr>
              <a:t> 2 Active </a:t>
            </a:r>
            <a:r>
              <a:rPr lang="es-ES" sz="1200" dirty="0" err="1" smtClean="0">
                <a:latin typeface="Vodafone Rg" pitchFamily="34" charset="0"/>
              </a:rPr>
              <a:t>bands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8054988" y="4350468"/>
            <a:ext cx="9144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(***) Single OM </a:t>
            </a:r>
            <a:r>
              <a:rPr lang="es-ES" sz="1200" dirty="0" err="1" smtClean="0">
                <a:latin typeface="Vodafone Rg" pitchFamily="34" charset="0"/>
              </a:rPr>
              <a:t>for</a:t>
            </a:r>
            <a:r>
              <a:rPr lang="es-ES" sz="1200" dirty="0" smtClean="0">
                <a:latin typeface="Vodafone Rg" pitchFamily="34" charset="0"/>
              </a:rPr>
              <a:t> GL </a:t>
            </a:r>
            <a:r>
              <a:rPr lang="es-ES" sz="1200" dirty="0" err="1" smtClean="0">
                <a:latin typeface="Vodafone Rg" pitchFamily="34" charset="0"/>
              </a:rPr>
              <a:t>mode</a:t>
            </a:r>
            <a:endParaRPr lang="en-GB" sz="1200" dirty="0" smtClean="0">
              <a:latin typeface="Vodafone Rg" pitchFamily="34" charset="0"/>
            </a:endParaRPr>
          </a:p>
        </p:txBody>
      </p:sp>
      <p:cxnSp>
        <p:nvCxnSpPr>
          <p:cNvPr id="64" name="Straight Arrow Connector 25"/>
          <p:cNvCxnSpPr>
            <a:endCxn id="53" idx="0"/>
          </p:cNvCxnSpPr>
          <p:nvPr/>
        </p:nvCxnSpPr>
        <p:spPr>
          <a:xfrm>
            <a:off x="2514475" y="3177407"/>
            <a:ext cx="0" cy="1246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iamond 39"/>
          <p:cNvSpPr/>
          <p:nvPr/>
        </p:nvSpPr>
        <p:spPr>
          <a:xfrm>
            <a:off x="3635784" y="2509253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DCS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5105019" y="2604766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73" name="Straight Arrow Connector 22"/>
          <p:cNvCxnSpPr/>
          <p:nvPr/>
        </p:nvCxnSpPr>
        <p:spPr>
          <a:xfrm>
            <a:off x="4319274" y="3730467"/>
            <a:ext cx="1048499" cy="18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86"/>
          <p:cNvSpPr txBox="1"/>
          <p:nvPr/>
        </p:nvSpPr>
        <p:spPr>
          <a:xfrm>
            <a:off x="4429597" y="3231652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76" name="75 Conector recto"/>
          <p:cNvCxnSpPr>
            <a:stCxn id="66" idx="2"/>
          </p:cNvCxnSpPr>
          <p:nvPr/>
        </p:nvCxnSpPr>
        <p:spPr>
          <a:xfrm>
            <a:off x="4319275" y="3192744"/>
            <a:ext cx="0" cy="537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22"/>
          <p:cNvCxnSpPr>
            <a:endCxn id="72" idx="1"/>
          </p:cNvCxnSpPr>
          <p:nvPr/>
        </p:nvCxnSpPr>
        <p:spPr>
          <a:xfrm>
            <a:off x="5002765" y="2846254"/>
            <a:ext cx="365008" cy="17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21"/>
          <p:cNvSpPr/>
          <p:nvPr/>
        </p:nvSpPr>
        <p:spPr>
          <a:xfrm>
            <a:off x="5367773" y="3537829"/>
            <a:ext cx="78083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Passive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Solution (***)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79" name="Rectangle 21"/>
          <p:cNvSpPr/>
          <p:nvPr/>
        </p:nvSpPr>
        <p:spPr>
          <a:xfrm>
            <a:off x="6251825" y="3537827"/>
            <a:ext cx="159998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AAU3911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8054988" y="2333588"/>
            <a:ext cx="9144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(*) RRU2100 </a:t>
            </a:r>
            <a:r>
              <a:rPr lang="es-ES" sz="1200" dirty="0" err="1" smtClean="0">
                <a:latin typeface="Vodafone Rg" pitchFamily="34" charset="0"/>
              </a:rPr>
              <a:t>reuse</a:t>
            </a:r>
            <a:r>
              <a:rPr lang="es-ES" sz="1200" dirty="0" smtClean="0">
                <a:latin typeface="Vodafone Rg" pitchFamily="34" charset="0"/>
              </a:rPr>
              <a:t> in </a:t>
            </a:r>
            <a:r>
              <a:rPr lang="es-ES" sz="1200" dirty="0" err="1" smtClean="0">
                <a:latin typeface="Vodafone Rg" pitchFamily="34" charset="0"/>
              </a:rPr>
              <a:t>other</a:t>
            </a:r>
            <a:r>
              <a:rPr lang="es-ES" sz="1200" dirty="0" smtClean="0">
                <a:latin typeface="Vodafone Rg" pitchFamily="34" charset="0"/>
              </a:rPr>
              <a:t> </a:t>
            </a:r>
            <a:r>
              <a:rPr lang="es-ES" sz="1200" dirty="0" err="1" smtClean="0">
                <a:latin typeface="Vodafone Rg" pitchFamily="34" charset="0"/>
              </a:rPr>
              <a:t>site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83" name="TextBox 1"/>
          <p:cNvSpPr txBox="1"/>
          <p:nvPr/>
        </p:nvSpPr>
        <p:spPr>
          <a:xfrm>
            <a:off x="3293584" y="2609128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199" y="416971"/>
            <a:ext cx="8074241" cy="468553"/>
          </a:xfrm>
        </p:spPr>
        <p:txBody>
          <a:bodyPr/>
          <a:lstStyle/>
          <a:p>
            <a:r>
              <a:rPr lang="en-GB" dirty="0"/>
              <a:t>AAU39xx – Use Case: </a:t>
            </a:r>
            <a:r>
              <a:rPr lang="en-GB" dirty="0" smtClean="0"/>
              <a:t>LTE800 Upgrade</a:t>
            </a:r>
            <a:endParaRPr lang="en-US" dirty="0"/>
          </a:p>
        </p:txBody>
      </p:sp>
      <p:cxnSp>
        <p:nvCxnSpPr>
          <p:cNvPr id="14" name="Straight Arrow Connector 22"/>
          <p:cNvCxnSpPr>
            <a:stCxn id="15" idx="3"/>
            <a:endCxn id="13" idx="1"/>
          </p:cNvCxnSpPr>
          <p:nvPr/>
        </p:nvCxnSpPr>
        <p:spPr>
          <a:xfrm flipV="1">
            <a:off x="3189314" y="1783847"/>
            <a:ext cx="21759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23"/>
          <p:cNvSpPr/>
          <p:nvPr/>
        </p:nvSpPr>
        <p:spPr>
          <a:xfrm>
            <a:off x="1822333" y="1442102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Fulfill AAU39xx constraints? 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284876" y="1569057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48" name="Diamond 39"/>
          <p:cNvSpPr/>
          <p:nvPr/>
        </p:nvSpPr>
        <p:spPr>
          <a:xfrm>
            <a:off x="1822332" y="2323012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Hot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Spot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&gt;3 </a:t>
            </a: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3G carriers?</a:t>
            </a:r>
          </a:p>
        </p:txBody>
      </p:sp>
      <p:cxnSp>
        <p:nvCxnSpPr>
          <p:cNvPr id="57" name="Straight Arrow Connector 25"/>
          <p:cNvCxnSpPr/>
          <p:nvPr/>
        </p:nvCxnSpPr>
        <p:spPr>
          <a:xfrm flipH="1">
            <a:off x="2511960" y="2124390"/>
            <a:ext cx="3" cy="20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86"/>
          <p:cNvSpPr txBox="1"/>
          <p:nvPr/>
        </p:nvSpPr>
        <p:spPr>
          <a:xfrm>
            <a:off x="2614940" y="2169124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415054" y="1236479"/>
            <a:ext cx="1097280" cy="109728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LTE800 upgrade with antenna change or new RRU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without outdoor place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454688" y="6147419"/>
            <a:ext cx="2732115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23</a:t>
            </a:fld>
            <a:endParaRPr lang="en-GB" dirty="0"/>
          </a:p>
        </p:txBody>
      </p:sp>
      <p:cxnSp>
        <p:nvCxnSpPr>
          <p:cNvPr id="39" name="Elbow Connector 38"/>
          <p:cNvCxnSpPr>
            <a:stCxn id="29" idx="6"/>
            <a:endCxn id="15" idx="1"/>
          </p:cNvCxnSpPr>
          <p:nvPr/>
        </p:nvCxnSpPr>
        <p:spPr>
          <a:xfrm flipV="1">
            <a:off x="1512334" y="1783848"/>
            <a:ext cx="309999" cy="127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290834" y="1338043"/>
            <a:ext cx="0" cy="516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176470" y="1338043"/>
            <a:ext cx="0" cy="516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7023967" y="1338043"/>
            <a:ext cx="0" cy="516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7936562" y="1338043"/>
            <a:ext cx="0" cy="516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1"/>
          <p:cNvSpPr/>
          <p:nvPr/>
        </p:nvSpPr>
        <p:spPr>
          <a:xfrm>
            <a:off x="5365262" y="827532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FY2014-15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Q3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1" name="Rectangle 21"/>
          <p:cNvSpPr/>
          <p:nvPr/>
        </p:nvSpPr>
        <p:spPr>
          <a:xfrm>
            <a:off x="6249314" y="827532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FY2014-15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Q4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2" name="Rectangle 21"/>
          <p:cNvSpPr/>
          <p:nvPr/>
        </p:nvSpPr>
        <p:spPr>
          <a:xfrm>
            <a:off x="7106538" y="827532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FY2015-16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22"/>
          <p:cNvCxnSpPr>
            <a:endCxn id="66" idx="1"/>
          </p:cNvCxnSpPr>
          <p:nvPr/>
        </p:nvCxnSpPr>
        <p:spPr>
          <a:xfrm>
            <a:off x="3189314" y="2665302"/>
            <a:ext cx="443959" cy="4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"/>
          <p:cNvSpPr txBox="1"/>
          <p:nvPr/>
        </p:nvSpPr>
        <p:spPr>
          <a:xfrm>
            <a:off x="4321886" y="2412243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5365262" y="1582065"/>
            <a:ext cx="2484034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Passive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Solution</a:t>
            </a:r>
          </a:p>
        </p:txBody>
      </p:sp>
      <p:sp>
        <p:nvSpPr>
          <p:cNvPr id="75" name="TextBox 86"/>
          <p:cNvSpPr txBox="1"/>
          <p:nvPr/>
        </p:nvSpPr>
        <p:spPr>
          <a:xfrm>
            <a:off x="2614940" y="3048592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47" name="Straight Arrow Connector 22"/>
          <p:cNvCxnSpPr>
            <a:endCxn id="49" idx="1"/>
          </p:cNvCxnSpPr>
          <p:nvPr/>
        </p:nvCxnSpPr>
        <p:spPr>
          <a:xfrm>
            <a:off x="3189314" y="5359768"/>
            <a:ext cx="217436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1"/>
          <p:cNvSpPr/>
          <p:nvPr/>
        </p:nvSpPr>
        <p:spPr>
          <a:xfrm>
            <a:off x="5363675" y="5061807"/>
            <a:ext cx="744345" cy="59592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(**)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0" name="Rectangle 21"/>
          <p:cNvSpPr/>
          <p:nvPr/>
        </p:nvSpPr>
        <p:spPr>
          <a:xfrm>
            <a:off x="6247727" y="5157986"/>
            <a:ext cx="159998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3" name="Diamond 39"/>
          <p:cNvSpPr/>
          <p:nvPr/>
        </p:nvSpPr>
        <p:spPr>
          <a:xfrm>
            <a:off x="1820745" y="5025913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DCS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3284876" y="5153740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59" name="TextBox 86"/>
          <p:cNvSpPr txBox="1"/>
          <p:nvPr/>
        </p:nvSpPr>
        <p:spPr>
          <a:xfrm>
            <a:off x="2585246" y="5814394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60" name="Rectangle 21"/>
          <p:cNvSpPr/>
          <p:nvPr/>
        </p:nvSpPr>
        <p:spPr>
          <a:xfrm>
            <a:off x="5363675" y="5907646"/>
            <a:ext cx="1626810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 (***)</a:t>
            </a:r>
          </a:p>
        </p:txBody>
      </p:sp>
      <p:sp>
        <p:nvSpPr>
          <p:cNvPr id="61" name="Rectangle 21"/>
          <p:cNvSpPr/>
          <p:nvPr/>
        </p:nvSpPr>
        <p:spPr>
          <a:xfrm>
            <a:off x="7104951" y="5769147"/>
            <a:ext cx="742758" cy="68056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8044749" y="3158708"/>
            <a:ext cx="9144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(**) SRAN9.0 </a:t>
            </a:r>
            <a:r>
              <a:rPr lang="es-ES" sz="1200" dirty="0" err="1" smtClean="0">
                <a:latin typeface="Vodafone Rg" pitchFamily="34" charset="0"/>
              </a:rPr>
              <a:t>for</a:t>
            </a:r>
            <a:r>
              <a:rPr lang="es-ES" sz="1200" dirty="0" smtClean="0">
                <a:latin typeface="Vodafone Rg" pitchFamily="34" charset="0"/>
              </a:rPr>
              <a:t> 2 Active </a:t>
            </a:r>
            <a:r>
              <a:rPr lang="es-ES" sz="1200" dirty="0" err="1" smtClean="0">
                <a:latin typeface="Vodafone Rg" pitchFamily="34" charset="0"/>
              </a:rPr>
              <a:t>bands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8044749" y="3908368"/>
            <a:ext cx="9144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(***) Single OM </a:t>
            </a:r>
            <a:r>
              <a:rPr lang="es-ES" sz="1200" dirty="0" err="1" smtClean="0">
                <a:latin typeface="Vodafone Rg" pitchFamily="34" charset="0"/>
              </a:rPr>
              <a:t>for</a:t>
            </a:r>
            <a:r>
              <a:rPr lang="es-ES" sz="1200" dirty="0" smtClean="0">
                <a:latin typeface="Vodafone Rg" pitchFamily="34" charset="0"/>
              </a:rPr>
              <a:t> GL </a:t>
            </a:r>
            <a:r>
              <a:rPr lang="es-ES" sz="1200" dirty="0" err="1" smtClean="0">
                <a:latin typeface="Vodafone Rg" pitchFamily="34" charset="0"/>
              </a:rPr>
              <a:t>mode</a:t>
            </a:r>
            <a:endParaRPr lang="en-GB" sz="1200" dirty="0" smtClean="0">
              <a:latin typeface="Vodafone Rg" pitchFamily="34" charset="0"/>
            </a:endParaRPr>
          </a:p>
        </p:txBody>
      </p:sp>
      <p:cxnSp>
        <p:nvCxnSpPr>
          <p:cNvPr id="64" name="Straight Arrow Connector 25"/>
          <p:cNvCxnSpPr>
            <a:stCxn id="48" idx="2"/>
            <a:endCxn id="53" idx="0"/>
          </p:cNvCxnSpPr>
          <p:nvPr/>
        </p:nvCxnSpPr>
        <p:spPr>
          <a:xfrm flipH="1">
            <a:off x="2504236" y="3006503"/>
            <a:ext cx="1587" cy="2019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iamond 39"/>
          <p:cNvSpPr/>
          <p:nvPr/>
        </p:nvSpPr>
        <p:spPr>
          <a:xfrm>
            <a:off x="3633273" y="2328301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U2100 or LTE1800 </a:t>
            </a: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4404226" y="2092180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4" name="TextBox 86"/>
          <p:cNvSpPr txBox="1"/>
          <p:nvPr/>
        </p:nvSpPr>
        <p:spPr>
          <a:xfrm>
            <a:off x="4140007" y="3035358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8" name="Rectangle 21"/>
          <p:cNvSpPr/>
          <p:nvPr/>
        </p:nvSpPr>
        <p:spPr>
          <a:xfrm>
            <a:off x="5366850" y="2893888"/>
            <a:ext cx="162522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AAU3902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2.1A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V4R or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VMS (*)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79" name="Rectangle 21"/>
          <p:cNvSpPr/>
          <p:nvPr/>
        </p:nvSpPr>
        <p:spPr>
          <a:xfrm>
            <a:off x="7106538" y="2893888"/>
            <a:ext cx="744345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AAU3911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 (*)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3272019" y="2438808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1" name="Diamond 39"/>
          <p:cNvSpPr/>
          <p:nvPr/>
        </p:nvSpPr>
        <p:spPr>
          <a:xfrm>
            <a:off x="3633272" y="3224564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LTE1800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80" name="Straight Arrow Connector 25"/>
          <p:cNvCxnSpPr>
            <a:stCxn id="66" idx="2"/>
          </p:cNvCxnSpPr>
          <p:nvPr/>
        </p:nvCxnSpPr>
        <p:spPr>
          <a:xfrm>
            <a:off x="4316764" y="3011792"/>
            <a:ext cx="3533" cy="218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"/>
          <p:cNvSpPr txBox="1"/>
          <p:nvPr/>
        </p:nvSpPr>
        <p:spPr>
          <a:xfrm>
            <a:off x="5054745" y="3568253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85" name="TextBox 86"/>
          <p:cNvSpPr txBox="1"/>
          <p:nvPr/>
        </p:nvSpPr>
        <p:spPr>
          <a:xfrm>
            <a:off x="4427086" y="3926126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86" name="Rectangle 21"/>
          <p:cNvSpPr/>
          <p:nvPr/>
        </p:nvSpPr>
        <p:spPr>
          <a:xfrm>
            <a:off x="5365261" y="3621631"/>
            <a:ext cx="742759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Passive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Solution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87" name="Rectangle 21"/>
          <p:cNvSpPr/>
          <p:nvPr/>
        </p:nvSpPr>
        <p:spPr>
          <a:xfrm>
            <a:off x="6249314" y="3621630"/>
            <a:ext cx="159998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AAU3911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8044749" y="2437144"/>
            <a:ext cx="9144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(*) RRU2100 </a:t>
            </a:r>
            <a:r>
              <a:rPr lang="es-ES" sz="1200" dirty="0" err="1" smtClean="0">
                <a:latin typeface="Vodafone Rg" pitchFamily="34" charset="0"/>
              </a:rPr>
              <a:t>reuse</a:t>
            </a:r>
            <a:r>
              <a:rPr lang="es-ES" sz="1200" dirty="0" smtClean="0">
                <a:latin typeface="Vodafone Rg" pitchFamily="34" charset="0"/>
              </a:rPr>
              <a:t> in </a:t>
            </a:r>
            <a:r>
              <a:rPr lang="es-ES" sz="1200" dirty="0" err="1" smtClean="0">
                <a:latin typeface="Vodafone Rg" pitchFamily="34" charset="0"/>
              </a:rPr>
              <a:t>other</a:t>
            </a:r>
            <a:r>
              <a:rPr lang="es-ES" sz="1200" dirty="0" smtClean="0">
                <a:latin typeface="Vodafone Rg" pitchFamily="34" charset="0"/>
              </a:rPr>
              <a:t> </a:t>
            </a:r>
            <a:r>
              <a:rPr lang="es-ES" sz="1200" dirty="0" err="1" smtClean="0">
                <a:latin typeface="Vodafone Rg" pitchFamily="34" charset="0"/>
              </a:rPr>
              <a:t>site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89" name="Diamond 39"/>
          <p:cNvSpPr/>
          <p:nvPr/>
        </p:nvSpPr>
        <p:spPr>
          <a:xfrm>
            <a:off x="3633272" y="4099990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DCS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90" name="Straight Arrow Connector 25"/>
          <p:cNvCxnSpPr/>
          <p:nvPr/>
        </p:nvCxnSpPr>
        <p:spPr>
          <a:xfrm>
            <a:off x="4316764" y="3887218"/>
            <a:ext cx="3533" cy="218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1"/>
          <p:cNvSpPr txBox="1"/>
          <p:nvPr/>
        </p:nvSpPr>
        <p:spPr>
          <a:xfrm>
            <a:off x="5054745" y="4200557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16" name="15 Conector recto"/>
          <p:cNvCxnSpPr>
            <a:stCxn id="66" idx="0"/>
          </p:cNvCxnSpPr>
          <p:nvPr/>
        </p:nvCxnSpPr>
        <p:spPr>
          <a:xfrm flipV="1">
            <a:off x="4316764" y="1785119"/>
            <a:ext cx="0" cy="543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71" idx="3"/>
            <a:endCxn id="72" idx="2"/>
          </p:cNvCxnSpPr>
          <p:nvPr/>
        </p:nvCxnSpPr>
        <p:spPr>
          <a:xfrm flipH="1" flipV="1">
            <a:off x="4862071" y="3297451"/>
            <a:ext cx="138182" cy="268859"/>
          </a:xfrm>
          <a:prstGeom prst="bentConnector4">
            <a:avLst>
              <a:gd name="adj1" fmla="val -139384"/>
              <a:gd name="adj2" fmla="val 567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89" idx="3"/>
            <a:endCxn id="86" idx="1"/>
          </p:cNvCxnSpPr>
          <p:nvPr/>
        </p:nvCxnSpPr>
        <p:spPr>
          <a:xfrm flipV="1">
            <a:off x="5000253" y="3823413"/>
            <a:ext cx="365008" cy="61832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21"/>
          <p:cNvSpPr/>
          <p:nvPr/>
        </p:nvSpPr>
        <p:spPr>
          <a:xfrm>
            <a:off x="5365261" y="4366776"/>
            <a:ext cx="742759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Passive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Solution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(***)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93" name="Rectangle 21"/>
          <p:cNvSpPr/>
          <p:nvPr/>
        </p:nvSpPr>
        <p:spPr>
          <a:xfrm>
            <a:off x="6249314" y="4366776"/>
            <a:ext cx="159998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AAU3911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30" name="29 Conector angular"/>
          <p:cNvCxnSpPr>
            <a:stCxn id="89" idx="2"/>
            <a:endCxn id="92" idx="1"/>
          </p:cNvCxnSpPr>
          <p:nvPr/>
        </p:nvCxnSpPr>
        <p:spPr>
          <a:xfrm rot="5400000" flipH="1" flipV="1">
            <a:off x="4733550" y="4151771"/>
            <a:ext cx="214923" cy="1048498"/>
          </a:xfrm>
          <a:prstGeom prst="bentConnector4">
            <a:avLst>
              <a:gd name="adj1" fmla="val -106364"/>
              <a:gd name="adj2" fmla="val 825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86"/>
          <p:cNvSpPr txBox="1"/>
          <p:nvPr/>
        </p:nvSpPr>
        <p:spPr>
          <a:xfrm>
            <a:off x="4427086" y="4783482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36" name="35 Conector angular"/>
          <p:cNvCxnSpPr>
            <a:stCxn id="53" idx="2"/>
            <a:endCxn id="60" idx="1"/>
          </p:cNvCxnSpPr>
          <p:nvPr/>
        </p:nvCxnSpPr>
        <p:spPr>
          <a:xfrm rot="16200000" flipH="1">
            <a:off x="3733943" y="4479696"/>
            <a:ext cx="400024" cy="285943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94 CuadroTexto"/>
          <p:cNvSpPr txBox="1"/>
          <p:nvPr/>
        </p:nvSpPr>
        <p:spPr>
          <a:xfrm>
            <a:off x="7989537" y="4463240"/>
            <a:ext cx="1024823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(****) RRU1800 </a:t>
            </a:r>
            <a:r>
              <a:rPr lang="es-ES" sz="1200" dirty="0" err="1" smtClean="0">
                <a:latin typeface="Vodafone Rg" pitchFamily="34" charset="0"/>
              </a:rPr>
              <a:t>reuse</a:t>
            </a:r>
            <a:r>
              <a:rPr lang="es-ES" sz="1200" dirty="0" smtClean="0">
                <a:latin typeface="Vodafone Rg" pitchFamily="34" charset="0"/>
              </a:rPr>
              <a:t> in </a:t>
            </a:r>
            <a:r>
              <a:rPr lang="es-ES" sz="1200" dirty="0" err="1" smtClean="0">
                <a:latin typeface="Vodafone Rg" pitchFamily="34" charset="0"/>
              </a:rPr>
              <a:t>other</a:t>
            </a:r>
            <a:r>
              <a:rPr lang="es-ES" sz="1200" dirty="0" smtClean="0">
                <a:latin typeface="Vodafone Rg" pitchFamily="34" charset="0"/>
              </a:rPr>
              <a:t> </a:t>
            </a:r>
            <a:r>
              <a:rPr lang="es-ES" sz="1200" dirty="0" err="1" smtClean="0">
                <a:latin typeface="Vodafone Rg" pitchFamily="34" charset="0"/>
              </a:rPr>
              <a:t>site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72" name="Diamond 39"/>
          <p:cNvSpPr/>
          <p:nvPr/>
        </p:nvSpPr>
        <p:spPr>
          <a:xfrm>
            <a:off x="4472805" y="2913320"/>
            <a:ext cx="778531" cy="38413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 smtClean="0">
                <a:solidFill>
                  <a:srgbClr val="34342B"/>
                </a:solidFill>
                <a:latin typeface="Vodafone Rg" pitchFamily="34" charset="0"/>
              </a:rPr>
              <a:t>RRU place</a:t>
            </a:r>
            <a:endParaRPr lang="en-US" sz="9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76" name="Straight Arrow Connector 22"/>
          <p:cNvCxnSpPr>
            <a:endCxn id="78" idx="1"/>
          </p:cNvCxnSpPr>
          <p:nvPr/>
        </p:nvCxnSpPr>
        <p:spPr>
          <a:xfrm flipV="1">
            <a:off x="5251336" y="3095670"/>
            <a:ext cx="115514" cy="10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angular"/>
          <p:cNvCxnSpPr>
            <a:stCxn id="72" idx="0"/>
          </p:cNvCxnSpPr>
          <p:nvPr/>
        </p:nvCxnSpPr>
        <p:spPr>
          <a:xfrm rot="5400000" flipH="1" flipV="1">
            <a:off x="4458314" y="2188877"/>
            <a:ext cx="1128201" cy="320686"/>
          </a:xfrm>
          <a:prstGeom prst="bentConnector3">
            <a:avLst>
              <a:gd name="adj1" fmla="val 94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6"/>
          <p:cNvSpPr txBox="1"/>
          <p:nvPr/>
        </p:nvSpPr>
        <p:spPr>
          <a:xfrm>
            <a:off x="5211153" y="2878432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84" name="TextBox 1"/>
          <p:cNvSpPr txBox="1"/>
          <p:nvPr/>
        </p:nvSpPr>
        <p:spPr>
          <a:xfrm>
            <a:off x="4954534" y="2816944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199" y="416971"/>
            <a:ext cx="8074241" cy="468553"/>
          </a:xfrm>
        </p:spPr>
        <p:txBody>
          <a:bodyPr/>
          <a:lstStyle/>
          <a:p>
            <a:r>
              <a:rPr lang="en-GB" dirty="0"/>
              <a:t>AAU39xx – Use Case: </a:t>
            </a:r>
            <a:r>
              <a:rPr lang="en-GB" dirty="0" smtClean="0"/>
              <a:t>RAN Refresh/3G Only Upgrade</a:t>
            </a:r>
            <a:endParaRPr lang="en-US" dirty="0"/>
          </a:p>
        </p:txBody>
      </p:sp>
      <p:cxnSp>
        <p:nvCxnSpPr>
          <p:cNvPr id="14" name="Straight Arrow Connector 22"/>
          <p:cNvCxnSpPr>
            <a:stCxn id="15" idx="3"/>
            <a:endCxn id="13" idx="1"/>
          </p:cNvCxnSpPr>
          <p:nvPr/>
        </p:nvCxnSpPr>
        <p:spPr>
          <a:xfrm flipV="1">
            <a:off x="3189315" y="1888839"/>
            <a:ext cx="21759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23"/>
          <p:cNvSpPr/>
          <p:nvPr/>
        </p:nvSpPr>
        <p:spPr>
          <a:xfrm>
            <a:off x="1822334" y="1547094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Fulfill AAU39xx constraints? 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284877" y="1674049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48" name="Diamond 39"/>
          <p:cNvSpPr/>
          <p:nvPr/>
        </p:nvSpPr>
        <p:spPr>
          <a:xfrm>
            <a:off x="1822333" y="2428004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Hot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Spot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3 U2100 </a:t>
            </a: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carriers?</a:t>
            </a:r>
          </a:p>
        </p:txBody>
      </p:sp>
      <p:cxnSp>
        <p:nvCxnSpPr>
          <p:cNvPr id="57" name="Straight Arrow Connector 25"/>
          <p:cNvCxnSpPr/>
          <p:nvPr/>
        </p:nvCxnSpPr>
        <p:spPr>
          <a:xfrm flipH="1">
            <a:off x="2511961" y="2229382"/>
            <a:ext cx="3" cy="20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86"/>
          <p:cNvSpPr txBox="1"/>
          <p:nvPr/>
        </p:nvSpPr>
        <p:spPr>
          <a:xfrm>
            <a:off x="2614941" y="2274116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415055" y="1341471"/>
            <a:ext cx="1097280" cy="109728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RR o 3G upgrade with antenna change or new RRU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without outdoor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place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454688" y="6147419"/>
            <a:ext cx="2732115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24</a:t>
            </a:fld>
            <a:endParaRPr lang="en-GB" dirty="0"/>
          </a:p>
        </p:txBody>
      </p:sp>
      <p:cxnSp>
        <p:nvCxnSpPr>
          <p:cNvPr id="39" name="Elbow Connector 38"/>
          <p:cNvCxnSpPr>
            <a:stCxn id="29" idx="6"/>
            <a:endCxn id="15" idx="1"/>
          </p:cNvCxnSpPr>
          <p:nvPr/>
        </p:nvCxnSpPr>
        <p:spPr>
          <a:xfrm flipV="1">
            <a:off x="1512335" y="1888840"/>
            <a:ext cx="309999" cy="127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290835" y="1443035"/>
            <a:ext cx="0" cy="516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176471" y="1443035"/>
            <a:ext cx="0" cy="516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7023968" y="1443035"/>
            <a:ext cx="0" cy="516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7936563" y="1443035"/>
            <a:ext cx="0" cy="5169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1"/>
          <p:cNvSpPr/>
          <p:nvPr/>
        </p:nvSpPr>
        <p:spPr>
          <a:xfrm>
            <a:off x="5365263" y="932524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FY2014-15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Q3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1" name="Rectangle 21"/>
          <p:cNvSpPr/>
          <p:nvPr/>
        </p:nvSpPr>
        <p:spPr>
          <a:xfrm>
            <a:off x="6249315" y="932524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FY2014-15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Q4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2" name="Rectangle 21"/>
          <p:cNvSpPr/>
          <p:nvPr/>
        </p:nvSpPr>
        <p:spPr>
          <a:xfrm>
            <a:off x="7106539" y="932524"/>
            <a:ext cx="742758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FY2015-16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22"/>
          <p:cNvCxnSpPr>
            <a:endCxn id="66" idx="1"/>
          </p:cNvCxnSpPr>
          <p:nvPr/>
        </p:nvCxnSpPr>
        <p:spPr>
          <a:xfrm>
            <a:off x="3189315" y="2770294"/>
            <a:ext cx="443959" cy="4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"/>
          <p:cNvSpPr txBox="1"/>
          <p:nvPr/>
        </p:nvSpPr>
        <p:spPr>
          <a:xfrm>
            <a:off x="4321887" y="2517235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5365263" y="1687057"/>
            <a:ext cx="2484034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Passive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Solution</a:t>
            </a:r>
          </a:p>
        </p:txBody>
      </p:sp>
      <p:sp>
        <p:nvSpPr>
          <p:cNvPr id="75" name="TextBox 86"/>
          <p:cNvSpPr txBox="1"/>
          <p:nvPr/>
        </p:nvSpPr>
        <p:spPr>
          <a:xfrm>
            <a:off x="2614941" y="3153584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47" name="Straight Arrow Connector 22"/>
          <p:cNvCxnSpPr>
            <a:endCxn id="49" idx="1"/>
          </p:cNvCxnSpPr>
          <p:nvPr/>
        </p:nvCxnSpPr>
        <p:spPr>
          <a:xfrm>
            <a:off x="3189315" y="5464760"/>
            <a:ext cx="217436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1"/>
          <p:cNvSpPr/>
          <p:nvPr/>
        </p:nvSpPr>
        <p:spPr>
          <a:xfrm>
            <a:off x="5363676" y="5166799"/>
            <a:ext cx="744345" cy="59592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(**)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0" name="Rectangle 21"/>
          <p:cNvSpPr/>
          <p:nvPr/>
        </p:nvSpPr>
        <p:spPr>
          <a:xfrm>
            <a:off x="6247728" y="5262978"/>
            <a:ext cx="159998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3" name="Diamond 39"/>
          <p:cNvSpPr/>
          <p:nvPr/>
        </p:nvSpPr>
        <p:spPr>
          <a:xfrm>
            <a:off x="1820746" y="5130905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DCS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3284877" y="5258732"/>
            <a:ext cx="6572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59" name="TextBox 86"/>
          <p:cNvSpPr txBox="1"/>
          <p:nvPr/>
        </p:nvSpPr>
        <p:spPr>
          <a:xfrm>
            <a:off x="2585247" y="5919386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60" name="Rectangle 21"/>
          <p:cNvSpPr/>
          <p:nvPr/>
        </p:nvSpPr>
        <p:spPr>
          <a:xfrm>
            <a:off x="5363676" y="6012638"/>
            <a:ext cx="1626810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 (***)</a:t>
            </a:r>
          </a:p>
        </p:txBody>
      </p:sp>
      <p:sp>
        <p:nvSpPr>
          <p:cNvPr id="61" name="Rectangle 21"/>
          <p:cNvSpPr/>
          <p:nvPr/>
        </p:nvSpPr>
        <p:spPr>
          <a:xfrm>
            <a:off x="7104952" y="5874139"/>
            <a:ext cx="742758" cy="68056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AAU3902 1.8A+2.1A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V4R or VMS (*)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8044750" y="3263700"/>
            <a:ext cx="9144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(**) SRAN9.0 </a:t>
            </a:r>
            <a:r>
              <a:rPr lang="es-ES" sz="1200" dirty="0" err="1" smtClean="0">
                <a:latin typeface="Vodafone Rg" pitchFamily="34" charset="0"/>
              </a:rPr>
              <a:t>for</a:t>
            </a:r>
            <a:r>
              <a:rPr lang="es-ES" sz="1200" dirty="0" smtClean="0">
                <a:latin typeface="Vodafone Rg" pitchFamily="34" charset="0"/>
              </a:rPr>
              <a:t> 2 Active </a:t>
            </a:r>
            <a:r>
              <a:rPr lang="es-ES" sz="1200" dirty="0" err="1" smtClean="0">
                <a:latin typeface="Vodafone Rg" pitchFamily="34" charset="0"/>
              </a:rPr>
              <a:t>bands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8044750" y="4013360"/>
            <a:ext cx="91440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(***) Single OM </a:t>
            </a:r>
            <a:r>
              <a:rPr lang="es-ES" sz="1200" dirty="0" err="1" smtClean="0">
                <a:latin typeface="Vodafone Rg" pitchFamily="34" charset="0"/>
              </a:rPr>
              <a:t>for</a:t>
            </a:r>
            <a:r>
              <a:rPr lang="es-ES" sz="1200" dirty="0" smtClean="0">
                <a:latin typeface="Vodafone Rg" pitchFamily="34" charset="0"/>
              </a:rPr>
              <a:t> GL </a:t>
            </a:r>
            <a:r>
              <a:rPr lang="es-ES" sz="1200" dirty="0" err="1" smtClean="0">
                <a:latin typeface="Vodafone Rg" pitchFamily="34" charset="0"/>
              </a:rPr>
              <a:t>mode</a:t>
            </a:r>
            <a:endParaRPr lang="en-GB" sz="1200" dirty="0" smtClean="0">
              <a:latin typeface="Vodafone Rg" pitchFamily="34" charset="0"/>
            </a:endParaRPr>
          </a:p>
        </p:txBody>
      </p:sp>
      <p:cxnSp>
        <p:nvCxnSpPr>
          <p:cNvPr id="64" name="Straight Arrow Connector 25"/>
          <p:cNvCxnSpPr>
            <a:stCxn id="48" idx="2"/>
            <a:endCxn id="53" idx="0"/>
          </p:cNvCxnSpPr>
          <p:nvPr/>
        </p:nvCxnSpPr>
        <p:spPr>
          <a:xfrm flipH="1">
            <a:off x="2504237" y="3111495"/>
            <a:ext cx="1587" cy="2019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iamond 39"/>
          <p:cNvSpPr/>
          <p:nvPr/>
        </p:nvSpPr>
        <p:spPr>
          <a:xfrm>
            <a:off x="3633274" y="2433293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U2100 or LTE1800 </a:t>
            </a: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68" name="TextBox 1"/>
          <p:cNvSpPr txBox="1"/>
          <p:nvPr/>
        </p:nvSpPr>
        <p:spPr>
          <a:xfrm>
            <a:off x="4404227" y="2197172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4" name="TextBox 86"/>
          <p:cNvSpPr txBox="1"/>
          <p:nvPr/>
        </p:nvSpPr>
        <p:spPr>
          <a:xfrm>
            <a:off x="4150641" y="3135708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8" name="Rectangle 21"/>
          <p:cNvSpPr/>
          <p:nvPr/>
        </p:nvSpPr>
        <p:spPr>
          <a:xfrm>
            <a:off x="5363226" y="3010870"/>
            <a:ext cx="162522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AAU3902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2.1A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V4R or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VMS (*)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79" name="Rectangle 21"/>
          <p:cNvSpPr/>
          <p:nvPr/>
        </p:nvSpPr>
        <p:spPr>
          <a:xfrm>
            <a:off x="7102914" y="3010870"/>
            <a:ext cx="744345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AAU3911 2.1A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 (*)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5" name="TextBox 1"/>
          <p:cNvSpPr txBox="1"/>
          <p:nvPr/>
        </p:nvSpPr>
        <p:spPr>
          <a:xfrm>
            <a:off x="3272020" y="2543800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1" name="Diamond 39"/>
          <p:cNvSpPr/>
          <p:nvPr/>
        </p:nvSpPr>
        <p:spPr>
          <a:xfrm>
            <a:off x="3633273" y="3329556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LTE1800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80" name="Straight Arrow Connector 25"/>
          <p:cNvCxnSpPr>
            <a:stCxn id="66" idx="2"/>
          </p:cNvCxnSpPr>
          <p:nvPr/>
        </p:nvCxnSpPr>
        <p:spPr>
          <a:xfrm>
            <a:off x="4316765" y="3116784"/>
            <a:ext cx="3533" cy="218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"/>
          <p:cNvSpPr txBox="1"/>
          <p:nvPr/>
        </p:nvSpPr>
        <p:spPr>
          <a:xfrm>
            <a:off x="4995496" y="3746210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85" name="TextBox 86"/>
          <p:cNvSpPr txBox="1"/>
          <p:nvPr/>
        </p:nvSpPr>
        <p:spPr>
          <a:xfrm>
            <a:off x="4427087" y="4031118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86" name="Rectangle 21"/>
          <p:cNvSpPr/>
          <p:nvPr/>
        </p:nvSpPr>
        <p:spPr>
          <a:xfrm>
            <a:off x="5365262" y="3726623"/>
            <a:ext cx="742759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Passive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rgbClr val="34342B"/>
                </a:solidFill>
                <a:latin typeface="Vodafone Rg" pitchFamily="34" charset="0"/>
              </a:rPr>
              <a:t>S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olution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87" name="Rectangle 21"/>
          <p:cNvSpPr/>
          <p:nvPr/>
        </p:nvSpPr>
        <p:spPr>
          <a:xfrm>
            <a:off x="6249315" y="3726622"/>
            <a:ext cx="159998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AAU3911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8044750" y="2542136"/>
            <a:ext cx="9144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(*) RRU2100 </a:t>
            </a:r>
            <a:r>
              <a:rPr lang="es-ES" sz="1200" dirty="0" err="1" smtClean="0">
                <a:latin typeface="Vodafone Rg" pitchFamily="34" charset="0"/>
              </a:rPr>
              <a:t>reuse</a:t>
            </a:r>
            <a:r>
              <a:rPr lang="es-ES" sz="1200" dirty="0" smtClean="0">
                <a:latin typeface="Vodafone Rg" pitchFamily="34" charset="0"/>
              </a:rPr>
              <a:t> in </a:t>
            </a:r>
            <a:r>
              <a:rPr lang="es-ES" sz="1200" dirty="0" err="1" smtClean="0">
                <a:latin typeface="Vodafone Rg" pitchFamily="34" charset="0"/>
              </a:rPr>
              <a:t>other</a:t>
            </a:r>
            <a:r>
              <a:rPr lang="es-ES" sz="1200" dirty="0" smtClean="0">
                <a:latin typeface="Vodafone Rg" pitchFamily="34" charset="0"/>
              </a:rPr>
              <a:t> </a:t>
            </a:r>
            <a:r>
              <a:rPr lang="es-ES" sz="1200" dirty="0" err="1" smtClean="0">
                <a:latin typeface="Vodafone Rg" pitchFamily="34" charset="0"/>
              </a:rPr>
              <a:t>site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89" name="Diamond 39"/>
          <p:cNvSpPr/>
          <p:nvPr/>
        </p:nvSpPr>
        <p:spPr>
          <a:xfrm>
            <a:off x="3633273" y="4204982"/>
            <a:ext cx="1366981" cy="68349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DCS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err="1" smtClean="0">
                <a:solidFill>
                  <a:srgbClr val="34342B"/>
                </a:solidFill>
                <a:latin typeface="Vodafone Rg" pitchFamily="34" charset="0"/>
              </a:rPr>
              <a:t>Cosite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?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90" name="Straight Arrow Connector 25"/>
          <p:cNvCxnSpPr/>
          <p:nvPr/>
        </p:nvCxnSpPr>
        <p:spPr>
          <a:xfrm>
            <a:off x="4316765" y="3992210"/>
            <a:ext cx="3533" cy="218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1"/>
          <p:cNvSpPr txBox="1"/>
          <p:nvPr/>
        </p:nvSpPr>
        <p:spPr>
          <a:xfrm>
            <a:off x="5054746" y="4305549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16" name="15 Conector recto"/>
          <p:cNvCxnSpPr>
            <a:stCxn id="66" idx="0"/>
          </p:cNvCxnSpPr>
          <p:nvPr/>
        </p:nvCxnSpPr>
        <p:spPr>
          <a:xfrm flipV="1">
            <a:off x="4316765" y="1890111"/>
            <a:ext cx="0" cy="543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71" idx="3"/>
            <a:endCxn id="67" idx="2"/>
          </p:cNvCxnSpPr>
          <p:nvPr/>
        </p:nvCxnSpPr>
        <p:spPr>
          <a:xfrm flipH="1" flipV="1">
            <a:off x="4862071" y="3414433"/>
            <a:ext cx="138183" cy="256869"/>
          </a:xfrm>
          <a:prstGeom prst="bentConnector4">
            <a:avLst>
              <a:gd name="adj1" fmla="val -139382"/>
              <a:gd name="adj2" fmla="val 5943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89" idx="3"/>
            <a:endCxn id="86" idx="1"/>
          </p:cNvCxnSpPr>
          <p:nvPr/>
        </p:nvCxnSpPr>
        <p:spPr>
          <a:xfrm flipV="1">
            <a:off x="5000254" y="3928405"/>
            <a:ext cx="365008" cy="61832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21"/>
          <p:cNvSpPr/>
          <p:nvPr/>
        </p:nvSpPr>
        <p:spPr>
          <a:xfrm>
            <a:off x="5365262" y="4471769"/>
            <a:ext cx="742759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Passive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Solution </a:t>
            </a: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(***)</a:t>
            </a:r>
            <a:endParaRPr lang="en-US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93" name="Rectangle 21"/>
          <p:cNvSpPr/>
          <p:nvPr/>
        </p:nvSpPr>
        <p:spPr>
          <a:xfrm>
            <a:off x="6249315" y="4471768"/>
            <a:ext cx="1599982" cy="40356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000" rIns="0" bIns="36000" numCol="1" spcCol="1270" rtlCol="0" anchor="ctr" anchorCtr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rPr>
              <a:t>AAU3911 1.8A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solidFill>
                  <a:srgbClr val="34342B"/>
                </a:solidFill>
                <a:latin typeface="Vodafone Rg" pitchFamily="34" charset="0"/>
              </a:rPr>
              <a:t>H4R (****)</a:t>
            </a:r>
            <a:endParaRPr lang="en-US" sz="1000" kern="1200" dirty="0" smtClean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30" name="29 Conector angular"/>
          <p:cNvCxnSpPr>
            <a:stCxn id="89" idx="2"/>
            <a:endCxn id="92" idx="1"/>
          </p:cNvCxnSpPr>
          <p:nvPr/>
        </p:nvCxnSpPr>
        <p:spPr>
          <a:xfrm rot="5400000" flipH="1" flipV="1">
            <a:off x="4733552" y="4256763"/>
            <a:ext cx="214922" cy="1048498"/>
          </a:xfrm>
          <a:prstGeom prst="bentConnector4">
            <a:avLst>
              <a:gd name="adj1" fmla="val -106364"/>
              <a:gd name="adj2" fmla="val 825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86"/>
          <p:cNvSpPr txBox="1"/>
          <p:nvPr/>
        </p:nvSpPr>
        <p:spPr>
          <a:xfrm>
            <a:off x="4427087" y="4888474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  <p:cxnSp>
        <p:nvCxnSpPr>
          <p:cNvPr id="36" name="35 Conector angular"/>
          <p:cNvCxnSpPr>
            <a:stCxn id="53" idx="2"/>
            <a:endCxn id="60" idx="1"/>
          </p:cNvCxnSpPr>
          <p:nvPr/>
        </p:nvCxnSpPr>
        <p:spPr>
          <a:xfrm rot="16200000" flipH="1">
            <a:off x="3733944" y="4584688"/>
            <a:ext cx="400024" cy="285943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94 CuadroTexto"/>
          <p:cNvSpPr txBox="1"/>
          <p:nvPr/>
        </p:nvSpPr>
        <p:spPr>
          <a:xfrm>
            <a:off x="7989538" y="4568232"/>
            <a:ext cx="1024823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dirty="0" smtClean="0">
                <a:latin typeface="Vodafone Rg" pitchFamily="34" charset="0"/>
              </a:rPr>
              <a:t>(****) RRU1800 </a:t>
            </a:r>
            <a:r>
              <a:rPr lang="es-ES" sz="1200" dirty="0" err="1" smtClean="0">
                <a:latin typeface="Vodafone Rg" pitchFamily="34" charset="0"/>
              </a:rPr>
              <a:t>reuse</a:t>
            </a:r>
            <a:r>
              <a:rPr lang="es-ES" sz="1200" dirty="0" smtClean="0">
                <a:latin typeface="Vodafone Rg" pitchFamily="34" charset="0"/>
              </a:rPr>
              <a:t> in </a:t>
            </a:r>
            <a:r>
              <a:rPr lang="es-ES" sz="1200" dirty="0" err="1" smtClean="0">
                <a:latin typeface="Vodafone Rg" pitchFamily="34" charset="0"/>
              </a:rPr>
              <a:t>other</a:t>
            </a:r>
            <a:r>
              <a:rPr lang="es-ES" sz="1200" dirty="0" smtClean="0">
                <a:latin typeface="Vodafone Rg" pitchFamily="34" charset="0"/>
              </a:rPr>
              <a:t> </a:t>
            </a:r>
            <a:r>
              <a:rPr lang="es-ES" sz="1200" dirty="0" err="1" smtClean="0">
                <a:latin typeface="Vodafone Rg" pitchFamily="34" charset="0"/>
              </a:rPr>
              <a:t>site</a:t>
            </a:r>
            <a:endParaRPr lang="en-GB" sz="1200" dirty="0" smtClean="0">
              <a:latin typeface="Vodafone Rg" pitchFamily="34" charset="0"/>
            </a:endParaRPr>
          </a:p>
        </p:txBody>
      </p:sp>
      <p:sp>
        <p:nvSpPr>
          <p:cNvPr id="67" name="Diamond 39"/>
          <p:cNvSpPr/>
          <p:nvPr/>
        </p:nvSpPr>
        <p:spPr>
          <a:xfrm>
            <a:off x="4472805" y="3030302"/>
            <a:ext cx="778531" cy="384131"/>
          </a:xfrm>
          <a:prstGeom prst="diamond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 smtClean="0">
                <a:solidFill>
                  <a:srgbClr val="34342B"/>
                </a:solidFill>
                <a:latin typeface="Vodafone Rg" pitchFamily="34" charset="0"/>
              </a:rPr>
              <a:t>RRU place</a:t>
            </a:r>
            <a:endParaRPr lang="en-US" sz="900" dirty="0">
              <a:solidFill>
                <a:srgbClr val="34342B"/>
              </a:solidFill>
              <a:latin typeface="Vodafone Rg" pitchFamily="34" charset="0"/>
            </a:endParaRPr>
          </a:p>
        </p:txBody>
      </p:sp>
      <p:cxnSp>
        <p:nvCxnSpPr>
          <p:cNvPr id="72" name="Straight Arrow Connector 22"/>
          <p:cNvCxnSpPr/>
          <p:nvPr/>
        </p:nvCxnSpPr>
        <p:spPr>
          <a:xfrm flipV="1">
            <a:off x="5251336" y="3212652"/>
            <a:ext cx="115514" cy="10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angular"/>
          <p:cNvCxnSpPr>
            <a:stCxn id="67" idx="0"/>
          </p:cNvCxnSpPr>
          <p:nvPr/>
        </p:nvCxnSpPr>
        <p:spPr>
          <a:xfrm rot="5400000" flipH="1" flipV="1">
            <a:off x="4458314" y="2305859"/>
            <a:ext cx="1128201" cy="320686"/>
          </a:xfrm>
          <a:prstGeom prst="bentConnector3">
            <a:avLst>
              <a:gd name="adj1" fmla="val 94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86"/>
          <p:cNvSpPr txBox="1"/>
          <p:nvPr/>
        </p:nvSpPr>
        <p:spPr>
          <a:xfrm>
            <a:off x="5182758" y="3016864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N</a:t>
            </a:r>
            <a:endParaRPr lang="en-GB" sz="1000" dirty="0" smtClean="0">
              <a:latin typeface="Vodafone Rg" pitchFamily="34" charset="0"/>
            </a:endParaRPr>
          </a:p>
        </p:txBody>
      </p:sp>
      <p:sp>
        <p:nvSpPr>
          <p:cNvPr id="77" name="TextBox 1"/>
          <p:cNvSpPr txBox="1"/>
          <p:nvPr/>
        </p:nvSpPr>
        <p:spPr>
          <a:xfrm>
            <a:off x="4988709" y="2933926"/>
            <a:ext cx="45719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pt-PT" sz="1000" dirty="0" smtClean="0">
                <a:latin typeface="Vodafone Rg" pitchFamily="34" charset="0"/>
              </a:rPr>
              <a:t>Y</a:t>
            </a:r>
            <a:endParaRPr lang="en-GB" sz="1000" dirty="0" smtClean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365125" cy="360363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AAU3902 – Vertical 4 UL Channels			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14859"/>
            <a:ext cx="8058150" cy="3456161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It implements </a:t>
            </a:r>
            <a:r>
              <a:rPr lang="en-GB" sz="1400" dirty="0" smtClean="0"/>
              <a:t>4-way antenna </a:t>
            </a:r>
            <a:r>
              <a:rPr lang="en-GB" sz="1400" dirty="0"/>
              <a:t>receive </a:t>
            </a:r>
            <a:r>
              <a:rPr lang="en-GB" sz="1400" dirty="0" smtClean="0"/>
              <a:t>diversity. It just affects UL traffic.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4 way RX diversity provides better signal quality on the uplink so the advantage of such feature is dual: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/>
              <a:t>It helps to keep the UL load under control (same UL </a:t>
            </a:r>
            <a:r>
              <a:rPr lang="en-GB" sz="1200" dirty="0" smtClean="0"/>
              <a:t>throughput achieved </a:t>
            </a:r>
            <a:r>
              <a:rPr lang="en-GB" sz="1200" dirty="0"/>
              <a:t>with lesser UL load)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/>
              <a:t>It increases the UL throughput in poor coverage areas.</a:t>
            </a:r>
            <a:endParaRPr lang="en-GB" sz="1200" dirty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Results confirmed by trial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199" y="6328371"/>
            <a:ext cx="2732115" cy="360000"/>
          </a:xfrm>
        </p:spPr>
        <p:txBody>
          <a:bodyPr/>
          <a:lstStyle/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26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1721"/>
            <a:ext cx="261960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6069"/>
            <a:ext cx="263386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563888" y="4165817"/>
            <a:ext cx="1296144" cy="11521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V4RX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8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AAU3902 – Vertical 4 UL Channels			</a:t>
            </a:r>
            <a:r>
              <a:rPr lang="en-GB" dirty="0" smtClean="0"/>
              <a:t>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14859"/>
            <a:ext cx="8058150" cy="3456161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V4R </a:t>
            </a:r>
            <a:r>
              <a:rPr lang="en-GB" sz="1400" dirty="0"/>
              <a:t>is achieved through the </a:t>
            </a:r>
            <a:r>
              <a:rPr lang="en-GB" sz="1400" dirty="0" smtClean="0"/>
              <a:t>overlapping </a:t>
            </a:r>
            <a:r>
              <a:rPr lang="en-GB" sz="1400" dirty="0"/>
              <a:t>of a second X polarised beam (dubbed ‘inner beam’ – used for UL only) whose footprint is different (and smaller) than the original beam (‘outer beam’) providing primary DL/UL coverage.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Dual UL coverage is truly effective in the portion of the original cell where inner and outer beams are superimposed.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UL load is reduced on the whole original cell, </a:t>
            </a:r>
            <a:r>
              <a:rPr lang="en-GB" sz="1400" u="sng" dirty="0" smtClean="0"/>
              <a:t>therefore any user of the original cell takes advantage of </a:t>
            </a:r>
            <a:r>
              <a:rPr lang="en-GB" sz="1400" u="sng" dirty="0"/>
              <a:t>the additional receivers even if </a:t>
            </a:r>
            <a:r>
              <a:rPr lang="en-GB" sz="1400" u="sng" dirty="0" smtClean="0"/>
              <a:t>the 2 beams are not </a:t>
            </a:r>
            <a:r>
              <a:rPr lang="en-GB" sz="1400" u="sng" dirty="0"/>
              <a:t>totally overlapped</a:t>
            </a:r>
            <a:r>
              <a:rPr lang="en-GB" sz="1400" dirty="0"/>
              <a:t>.   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199" y="6328371"/>
            <a:ext cx="2732115" cy="360000"/>
          </a:xfrm>
        </p:spPr>
        <p:txBody>
          <a:bodyPr/>
          <a:lstStyle/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27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886602" y="3282505"/>
            <a:ext cx="4264492" cy="2088232"/>
            <a:chOff x="1886602" y="2348880"/>
            <a:chExt cx="4264492" cy="20882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321" y="2348880"/>
              <a:ext cx="3760773" cy="208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894714" y="2590234"/>
              <a:ext cx="15023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Outer beam (UL+DL)</a:t>
              </a:r>
              <a:endParaRPr lang="en-GB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6602" y="2987189"/>
              <a:ext cx="12089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1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GB" dirty="0">
                  <a:solidFill>
                    <a:srgbClr val="FF0000"/>
                  </a:solidFill>
                </a:rPr>
                <a:t>Inner beam (UL)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89918" y="4404711"/>
            <a:ext cx="1346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Dual UL Coverage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AAU3902 – Vertical Multiple Sectors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8" y="3238638"/>
            <a:ext cx="226085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89" y="3241664"/>
            <a:ext cx="2266003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563888" y="4339067"/>
            <a:ext cx="1296144" cy="11521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50" y="5294719"/>
            <a:ext cx="12479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86" y="5296691"/>
            <a:ext cx="1247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980728"/>
            <a:ext cx="8058150" cy="4752975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It </a:t>
            </a:r>
            <a:r>
              <a:rPr lang="en-GB" sz="1400" dirty="0"/>
              <a:t>splits a sector </a:t>
            </a:r>
            <a:r>
              <a:rPr lang="en-GB" sz="1400" dirty="0" smtClean="0"/>
              <a:t>into </a:t>
            </a:r>
            <a:r>
              <a:rPr lang="en-GB" sz="1400" dirty="0"/>
              <a:t>an inner cell and an outer cell. It affects </a:t>
            </a:r>
            <a:r>
              <a:rPr lang="en-GB" sz="1400" dirty="0" smtClean="0"/>
              <a:t>both UL/DL </a:t>
            </a:r>
            <a:r>
              <a:rPr lang="en-GB" sz="1400" dirty="0"/>
              <a:t>traffic</a:t>
            </a:r>
            <a:r>
              <a:rPr lang="en-GB" sz="1400" dirty="0" smtClean="0"/>
              <a:t>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Overall RRU power is divided for inner and outer cells (also not symmetrically)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Cell overlap depends on beams tilt: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Cell splitting increases the single user throughput as more resources are </a:t>
            </a:r>
            <a:r>
              <a:rPr lang="en-US" sz="1200" dirty="0" smtClean="0"/>
              <a:t>available,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200" dirty="0" smtClean="0"/>
              <a:t>Overall interference (particularly at cell edges) may be reduced,</a:t>
            </a:r>
            <a:endParaRPr lang="en-US" sz="1200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200" dirty="0"/>
              <a:t>An excessive cells overlap may raise the </a:t>
            </a:r>
            <a:r>
              <a:rPr lang="en-US" sz="1200" dirty="0" smtClean="0"/>
              <a:t>interference in the inner cells.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400" dirty="0" smtClean="0"/>
              <a:t>Such a feature, to be truly effective, may require a general </a:t>
            </a:r>
            <a:r>
              <a:rPr lang="en-GB" sz="1400" dirty="0"/>
              <a:t>re-alignment of the </a:t>
            </a:r>
            <a:r>
              <a:rPr lang="en-GB" sz="1400" dirty="0" smtClean="0"/>
              <a:t>antenna </a:t>
            </a:r>
            <a:r>
              <a:rPr lang="en-GB" sz="1400" dirty="0"/>
              <a:t>parameters </a:t>
            </a:r>
            <a:r>
              <a:rPr lang="en-GB" sz="1400" dirty="0" smtClean="0"/>
              <a:t>(antennas downtilt angles) of surrounding sites.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u="sng" dirty="0" smtClean="0"/>
              <a:t>It may be an issue if </a:t>
            </a:r>
            <a:r>
              <a:rPr lang="en-GB" sz="1200" u="sng" dirty="0"/>
              <a:t>RET for passive antenna is not available</a:t>
            </a:r>
            <a:r>
              <a:rPr lang="en-GB" sz="1200" dirty="0"/>
              <a:t> </a:t>
            </a:r>
            <a:r>
              <a:rPr lang="en-GB" sz="1200" dirty="0" smtClean="0"/>
              <a:t>for installed </a:t>
            </a:r>
            <a:r>
              <a:rPr lang="en-GB" sz="1200" dirty="0"/>
              <a:t>antennas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2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07187" y="6299496"/>
            <a:ext cx="2732115" cy="360000"/>
          </a:xfrm>
        </p:spPr>
        <p:txBody>
          <a:bodyPr/>
          <a:lstStyle/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2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AAU3902 – </a:t>
            </a:r>
            <a:r>
              <a:rPr lang="en-GB" dirty="0" err="1" smtClean="0"/>
              <a:t>Indipendent</a:t>
            </a:r>
            <a:r>
              <a:rPr lang="en-GB" dirty="0" smtClean="0"/>
              <a:t> Tilt for UL and DL</a:t>
            </a:r>
            <a:endParaRPr lang="en-GB" dirty="0">
              <a:sym typeface="Wingding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78000"/>
            <a:ext cx="7810718" cy="4715778"/>
          </a:xfrm>
        </p:spPr>
        <p:txBody>
          <a:bodyPr/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In ‘traditional’ coverage with </a:t>
            </a:r>
            <a:r>
              <a:rPr lang="en-GB" sz="1600" dirty="0" err="1" smtClean="0"/>
              <a:t>RxUs</a:t>
            </a:r>
            <a:r>
              <a:rPr lang="en-GB" sz="1600" dirty="0" smtClean="0"/>
              <a:t> and legacy antennas UL and DL downtilt angles are the same 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In cells served by </a:t>
            </a:r>
            <a:r>
              <a:rPr lang="en-US" sz="1600" dirty="0" smtClean="0"/>
              <a:t>AAU3902, </a:t>
            </a:r>
            <a:r>
              <a:rPr lang="en-US" sz="1600" dirty="0"/>
              <a:t>the Independent Tilt for Uplink and Downlink feature enables different </a:t>
            </a:r>
            <a:r>
              <a:rPr lang="en-US" sz="1600" dirty="0" smtClean="0"/>
              <a:t>downtilt angles for </a:t>
            </a:r>
            <a:r>
              <a:rPr lang="en-US" sz="1600" dirty="0"/>
              <a:t>uplink and downlink </a:t>
            </a:r>
            <a:r>
              <a:rPr lang="en-US" sz="1600" dirty="0" smtClean="0"/>
              <a:t>beams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It is possible to </a:t>
            </a:r>
            <a:r>
              <a:rPr lang="en-US" sz="1600" dirty="0"/>
              <a:t>balance uplink and downlink </a:t>
            </a:r>
            <a:r>
              <a:rPr lang="en-US" sz="1600" dirty="0" smtClean="0"/>
              <a:t>coverage.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The benefit of Independent tilt UL/DL </a:t>
            </a:r>
            <a:r>
              <a:rPr lang="en-GB" sz="1600" dirty="0" smtClean="0"/>
              <a:t>strongly depends on </a:t>
            </a:r>
            <a:r>
              <a:rPr lang="en-GB" sz="1600" dirty="0"/>
              <a:t>the network scenario, </a:t>
            </a:r>
            <a:r>
              <a:rPr lang="en-GB" sz="1600" dirty="0" smtClean="0"/>
              <a:t>it may be considered as an </a:t>
            </a:r>
            <a:r>
              <a:rPr lang="en-GB" sz="1600" dirty="0"/>
              <a:t>additional optimization tool for </a:t>
            </a:r>
            <a:r>
              <a:rPr lang="en-GB" sz="1600" dirty="0" smtClean="0"/>
              <a:t>cells fine tuning.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199" y="6328371"/>
            <a:ext cx="2732115" cy="360000"/>
          </a:xfrm>
        </p:spPr>
        <p:txBody>
          <a:bodyPr/>
          <a:lstStyle/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29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3" y="3556263"/>
            <a:ext cx="2555748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563888" y="4425692"/>
            <a:ext cx="1296144" cy="11521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11" y="3571000"/>
            <a:ext cx="2450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1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</a:t>
            </a:r>
            <a:r>
              <a:rPr lang="en-GB" dirty="0" smtClean="0"/>
              <a:t>AA – Available Models for Rollout</a:t>
            </a:r>
            <a:endParaRPr lang="en-GB" dirty="0"/>
          </a:p>
        </p:txBody>
      </p:sp>
      <p:sp>
        <p:nvSpPr>
          <p:cNvPr id="13" name="12 Rectángulo"/>
          <p:cNvSpPr/>
          <p:nvPr/>
        </p:nvSpPr>
        <p:spPr bwMode="auto">
          <a:xfrm>
            <a:off x="661808" y="1033869"/>
            <a:ext cx="3664579" cy="5168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/>
          <a:lstStyle/>
          <a:p>
            <a:pPr eaLnBrk="0" hangingPunct="0">
              <a:defRPr/>
            </a:pPr>
            <a:endParaRPr lang="en-US" b="1">
              <a:solidFill>
                <a:schemeClr val="bg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" name="2 CuadroTexto"/>
          <p:cNvSpPr txBox="1">
            <a:spLocks noChangeArrowheads="1"/>
          </p:cNvSpPr>
          <p:nvPr/>
        </p:nvSpPr>
        <p:spPr bwMode="auto">
          <a:xfrm>
            <a:off x="992066" y="1033869"/>
            <a:ext cx="3002478" cy="40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/>
              <a:t>VELCRO</a:t>
            </a:r>
          </a:p>
        </p:txBody>
      </p:sp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661809" y="1433976"/>
            <a:ext cx="3664579" cy="3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RU attached to the back side of the antenna</a:t>
            </a:r>
          </a:p>
        </p:txBody>
      </p:sp>
      <p:sp>
        <p:nvSpPr>
          <p:cNvPr id="22" name="21 Rectángulo"/>
          <p:cNvSpPr/>
          <p:nvPr/>
        </p:nvSpPr>
        <p:spPr bwMode="auto">
          <a:xfrm>
            <a:off x="1719508" y="1832381"/>
            <a:ext cx="1757362" cy="4216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/>
          <a:lstStyle/>
          <a:p>
            <a:pPr eaLnBrk="0" hangingPunct="0">
              <a:defRPr/>
            </a:pPr>
            <a:endParaRPr lang="en-US" b="1" dirty="0">
              <a:solidFill>
                <a:schemeClr val="bg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2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31" y="1964552"/>
            <a:ext cx="552545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42 CuadroTexto"/>
          <p:cNvSpPr txBox="1">
            <a:spLocks noChangeArrowheads="1"/>
          </p:cNvSpPr>
          <p:nvPr/>
        </p:nvSpPr>
        <p:spPr bwMode="auto">
          <a:xfrm>
            <a:off x="2035944" y="5525487"/>
            <a:ext cx="1092718" cy="5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High Bands active</a:t>
            </a:r>
          </a:p>
        </p:txBody>
      </p:sp>
      <p:sp>
        <p:nvSpPr>
          <p:cNvPr id="25" name="24 Rectángulo"/>
          <p:cNvSpPr/>
          <p:nvPr/>
        </p:nvSpPr>
        <p:spPr bwMode="auto">
          <a:xfrm>
            <a:off x="4641149" y="1033869"/>
            <a:ext cx="3573463" cy="5168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/>
          <a:lstStyle/>
          <a:p>
            <a:pPr eaLnBrk="0" hangingPunct="0">
              <a:defRPr/>
            </a:pPr>
            <a:endParaRPr lang="en-US" b="1">
              <a:solidFill>
                <a:schemeClr val="bg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" name="13 CuadroTexto"/>
          <p:cNvSpPr txBox="1">
            <a:spLocks noChangeArrowheads="1"/>
          </p:cNvSpPr>
          <p:nvPr/>
        </p:nvSpPr>
        <p:spPr bwMode="auto">
          <a:xfrm>
            <a:off x="4701474" y="1033869"/>
            <a:ext cx="3454400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b="1"/>
              <a:t>SMART</a:t>
            </a:r>
          </a:p>
        </p:txBody>
      </p:sp>
      <p:sp>
        <p:nvSpPr>
          <p:cNvPr id="27" name="29 CuadroTexto"/>
          <p:cNvSpPr txBox="1">
            <a:spLocks noChangeArrowheads="1"/>
          </p:cNvSpPr>
          <p:nvPr/>
        </p:nvSpPr>
        <p:spPr bwMode="auto">
          <a:xfrm>
            <a:off x="4596699" y="1433894"/>
            <a:ext cx="3663950" cy="30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Integrated RU with beamforming capabilities</a:t>
            </a:r>
          </a:p>
        </p:txBody>
      </p:sp>
      <p:sp>
        <p:nvSpPr>
          <p:cNvPr id="28" name="27 Rectángulo"/>
          <p:cNvSpPr/>
          <p:nvPr/>
        </p:nvSpPr>
        <p:spPr bwMode="auto">
          <a:xfrm>
            <a:off x="5550787" y="1822856"/>
            <a:ext cx="1755775" cy="42148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/>
          <a:lstStyle/>
          <a:p>
            <a:pPr eaLnBrk="0" hangingPunct="0">
              <a:defRPr/>
            </a:pPr>
            <a:endParaRPr lang="en-US" b="1">
              <a:solidFill>
                <a:schemeClr val="bg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2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49" y="1964360"/>
            <a:ext cx="552450" cy="51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74" y="2668728"/>
            <a:ext cx="685800" cy="273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43 CuadroTexto"/>
          <p:cNvSpPr txBox="1">
            <a:spLocks noChangeArrowheads="1"/>
          </p:cNvSpPr>
          <p:nvPr/>
        </p:nvSpPr>
        <p:spPr bwMode="auto">
          <a:xfrm>
            <a:off x="5882409" y="5524564"/>
            <a:ext cx="1092530" cy="52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/>
              <a:t>High Bands active</a:t>
            </a:r>
          </a:p>
        </p:txBody>
      </p:sp>
      <p:pic>
        <p:nvPicPr>
          <p:cNvPr id="32" name="Picture 2" descr="F:\2012work\天线半集成\2m-391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0036" y="2838550"/>
            <a:ext cx="634363" cy="26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CuadroTexto"/>
          <p:cNvSpPr txBox="1"/>
          <p:nvPr/>
        </p:nvSpPr>
        <p:spPr>
          <a:xfrm>
            <a:off x="2157138" y="2548169"/>
            <a:ext cx="8309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b="1" i="1" dirty="0" smtClean="0">
                <a:latin typeface="+mn-lt"/>
                <a:cs typeface="Calibri" panose="020F0502020204030204" pitchFamily="34" charset="0"/>
              </a:rPr>
              <a:t>AAU3911</a:t>
            </a:r>
            <a:endParaRPr lang="en-GB" sz="1300" b="1" i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4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2895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Horizontal </a:t>
            </a:r>
            <a:r>
              <a:rPr lang="en-GB" dirty="0" err="1"/>
              <a:t>vs</a:t>
            </a:r>
            <a:r>
              <a:rPr lang="en-GB" dirty="0"/>
              <a:t> Vertical </a:t>
            </a:r>
            <a:r>
              <a:rPr lang="en-GB" dirty="0" err="1" smtClean="0"/>
              <a:t>Sectorization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893249"/>
            <a:ext cx="4745980" cy="252005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Horizontal </a:t>
            </a:r>
            <a:r>
              <a:rPr lang="en-GB" b="1" dirty="0" err="1" smtClean="0"/>
              <a:t>Sectorization</a:t>
            </a:r>
            <a:r>
              <a:rPr lang="en-GB" b="1" dirty="0" smtClean="0"/>
              <a:t> (Conventional)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Achieved swapping existing 65° passive antennas with dual beam ones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Each beam is narrower and covers a portion of the original cell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The footprint of the resulting cells is typically bigger than the original one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Application is limited by narrow-beam antennas availability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New RF modules are added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Overall power increased (may be doubled)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Interference issues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199" y="6328371"/>
            <a:ext cx="2732115" cy="360000"/>
          </a:xfrm>
        </p:spPr>
        <p:txBody>
          <a:bodyPr/>
          <a:lstStyle/>
          <a:p>
            <a:pPr algn="l">
              <a:defRPr/>
            </a:pPr>
            <a:fld id="{7648999A-91B7-485B-918E-C0039E42456B}" type="slidenum">
              <a:rPr lang="en-GB" smtClean="0"/>
              <a:pPr algn="l">
                <a:defRPr/>
              </a:pPr>
              <a:t>30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3744" y="3596181"/>
            <a:ext cx="47459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938" indent="-18256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5413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711200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032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360488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817688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274888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732088" indent="-1698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b="1" dirty="0" smtClean="0"/>
              <a:t>Vertical </a:t>
            </a:r>
            <a:r>
              <a:rPr lang="en-GB" b="1" dirty="0" err="1" smtClean="0"/>
              <a:t>Sectorization</a:t>
            </a:r>
            <a:r>
              <a:rPr lang="en-GB" b="1" dirty="0" smtClean="0"/>
              <a:t> (AAU3902)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Feature Activation triggered by traffic needs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Inner and </a:t>
            </a:r>
            <a:r>
              <a:rPr lang="en-GB" sz="1200" dirty="0" err="1" smtClean="0"/>
              <a:t>outbeam</a:t>
            </a:r>
            <a:r>
              <a:rPr lang="en-GB" sz="1200" dirty="0" smtClean="0"/>
              <a:t> can be optimized (Tilt, Power)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Feature can be switched off if needed (and other features activated)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Interference mitigation is easier than with conventional horizontal </a:t>
            </a:r>
            <a:r>
              <a:rPr lang="en-GB" sz="1200" dirty="0" err="1" smtClean="0"/>
              <a:t>sectorization</a:t>
            </a:r>
            <a:r>
              <a:rPr lang="en-GB" sz="1200" dirty="0" smtClean="0"/>
              <a:t> with passive antennas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Overall AAU RF power is split among inner/outer cells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The overall power (</a:t>
            </a:r>
            <a:r>
              <a:rPr lang="en-GB" sz="1200" dirty="0" err="1" smtClean="0"/>
              <a:t>EiRP</a:t>
            </a:r>
            <a:r>
              <a:rPr lang="en-GB" sz="1200" dirty="0" smtClean="0"/>
              <a:t>) is not increased.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1200" dirty="0" smtClean="0"/>
              <a:t>Reduced interference (and it can be mitigated by changing inner/outer </a:t>
            </a:r>
            <a:r>
              <a:rPr lang="en-GB" sz="1200" dirty="0" err="1" smtClean="0"/>
              <a:t>downtilts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25" y="1001740"/>
            <a:ext cx="2363072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26" y="3670040"/>
            <a:ext cx="2246339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Features – Main Results</a:t>
            </a:r>
            <a:br>
              <a:rPr lang="en-GB" dirty="0" smtClean="0"/>
            </a:br>
            <a:r>
              <a:rPr lang="en-GB" dirty="0" smtClean="0"/>
              <a:t>V4R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" y="1901374"/>
            <a:ext cx="4037971" cy="390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692934" y="1443412"/>
            <a:ext cx="789709" cy="36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8938" indent="-18256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5413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711200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032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3604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8176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2748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7320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altLang="en-US" kern="0" dirty="0" smtClean="0">
                <a:latin typeface="Arial" charset="0"/>
              </a:rPr>
              <a:t>UMTS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75" y="2118408"/>
            <a:ext cx="4897980" cy="320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6160910" y="1443412"/>
            <a:ext cx="789709" cy="36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8938" indent="-18256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5413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711200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032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3604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8176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2748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7320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altLang="en-US" kern="0" dirty="0" smtClean="0">
                <a:latin typeface="Arial" charset="0"/>
              </a:rPr>
              <a:t>LTE</a:t>
            </a:r>
          </a:p>
        </p:txBody>
      </p:sp>
    </p:spTree>
    <p:extLst>
      <p:ext uri="{BB962C8B-B14F-4D97-AF65-F5344CB8AC3E}">
        <p14:creationId xmlns:p14="http://schemas.microsoft.com/office/powerpoint/2010/main" val="37758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Features – Main Results</a:t>
            </a:r>
            <a:br>
              <a:rPr lang="en-GB" dirty="0" smtClean="0"/>
            </a:br>
            <a:r>
              <a:rPr lang="en-GB" dirty="0" smtClean="0"/>
              <a:t>VMS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8" y="3922040"/>
            <a:ext cx="5609656" cy="282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8" y="1182627"/>
            <a:ext cx="5609656" cy="283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49085" y="1515585"/>
            <a:ext cx="2092510" cy="83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8938" indent="-18256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5413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711200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032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3604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8176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2748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7320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altLang="en-US" kern="0" dirty="0" smtClean="0">
                <a:latin typeface="Arial" charset="0"/>
              </a:rPr>
              <a:t>UMTS </a:t>
            </a:r>
            <a:r>
              <a:rPr lang="es-ES" altLang="en-US" kern="0" dirty="0" err="1" smtClean="0">
                <a:latin typeface="Arial" charset="0"/>
              </a:rPr>
              <a:t>Coverage</a:t>
            </a:r>
            <a:endParaRPr lang="es-ES" altLang="en-US" kern="0" dirty="0" smtClean="0">
              <a:latin typeface="Arial" charset="0"/>
            </a:endParaRPr>
          </a:p>
          <a:p>
            <a:r>
              <a:rPr lang="es-ES" altLang="en-US" kern="0" dirty="0" err="1" smtClean="0">
                <a:latin typeface="Arial" charset="0"/>
              </a:rPr>
              <a:t>Passive</a:t>
            </a:r>
            <a:endParaRPr lang="es-ES" altLang="en-US" kern="0" dirty="0" smtClean="0">
              <a:latin typeface="Arial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449085" y="4234344"/>
            <a:ext cx="2092510" cy="83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8938" indent="-18256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5413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711200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032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3604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8176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2748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7320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altLang="en-US" kern="0" dirty="0" smtClean="0">
                <a:latin typeface="Arial" charset="0"/>
              </a:rPr>
              <a:t>UMTS </a:t>
            </a:r>
            <a:r>
              <a:rPr lang="es-ES" altLang="en-US" kern="0" dirty="0" err="1" smtClean="0">
                <a:latin typeface="Arial" charset="0"/>
              </a:rPr>
              <a:t>Coverage</a:t>
            </a:r>
            <a:endParaRPr lang="es-ES" altLang="en-US" kern="0" dirty="0" smtClean="0">
              <a:latin typeface="Arial" charset="0"/>
            </a:endParaRPr>
          </a:p>
          <a:p>
            <a:r>
              <a:rPr lang="es-ES" altLang="en-US" kern="0" dirty="0" smtClean="0">
                <a:latin typeface="Arial" charset="0"/>
              </a:rPr>
              <a:t>Active VMS</a:t>
            </a: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39129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Features – Main Results</a:t>
            </a:r>
            <a:br>
              <a:rPr lang="en-GB" dirty="0" smtClean="0"/>
            </a:br>
            <a:r>
              <a:rPr lang="en-GB" dirty="0" smtClean="0"/>
              <a:t>VMS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47" y="1037234"/>
            <a:ext cx="5039559" cy="283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46" y="3873649"/>
            <a:ext cx="5039559" cy="270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409316" y="1487781"/>
            <a:ext cx="2092510" cy="86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8938" indent="-18256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5413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711200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032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3604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8176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2748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7320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altLang="en-US" kern="0" dirty="0" smtClean="0">
                <a:latin typeface="Arial" charset="0"/>
              </a:rPr>
              <a:t>UMTS </a:t>
            </a:r>
            <a:r>
              <a:rPr lang="es-ES" altLang="en-US" kern="0" dirty="0" err="1" smtClean="0">
                <a:latin typeface="Arial" charset="0"/>
              </a:rPr>
              <a:t>EcIo</a:t>
            </a:r>
            <a:endParaRPr lang="es-ES" altLang="en-US" kern="0" dirty="0" smtClean="0">
              <a:latin typeface="Arial" charset="0"/>
            </a:endParaRPr>
          </a:p>
          <a:p>
            <a:r>
              <a:rPr lang="es-ES" altLang="en-US" kern="0" dirty="0" err="1" smtClean="0">
                <a:latin typeface="Arial" charset="0"/>
              </a:rPr>
              <a:t>Passive</a:t>
            </a:r>
            <a:endParaRPr lang="es-ES" altLang="en-US" kern="0" dirty="0" smtClean="0">
              <a:latin typeface="Arial" charset="0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409316" y="4244745"/>
            <a:ext cx="2092510" cy="86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8938" indent="-18256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5413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711200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032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3604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8176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2748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7320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altLang="en-US" kern="0" dirty="0" smtClean="0">
                <a:latin typeface="Arial" charset="0"/>
              </a:rPr>
              <a:t>UMTS </a:t>
            </a:r>
            <a:r>
              <a:rPr lang="es-ES" altLang="en-US" kern="0" dirty="0" err="1" smtClean="0">
                <a:latin typeface="Arial" charset="0"/>
              </a:rPr>
              <a:t>EcIo</a:t>
            </a:r>
            <a:endParaRPr lang="es-ES" altLang="en-US" kern="0" dirty="0" smtClean="0">
              <a:latin typeface="Arial" charset="0"/>
            </a:endParaRPr>
          </a:p>
          <a:p>
            <a:r>
              <a:rPr lang="es-ES" altLang="en-US" kern="0" dirty="0" smtClean="0">
                <a:latin typeface="Arial" charset="0"/>
              </a:rPr>
              <a:t>Active VMS</a:t>
            </a: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25091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Features – Main Results</a:t>
            </a:r>
            <a:br>
              <a:rPr lang="en-GB" dirty="0" smtClean="0"/>
            </a:br>
            <a:r>
              <a:rPr lang="en-GB" dirty="0" smtClean="0"/>
              <a:t>VMS</a:t>
            </a:r>
            <a:endParaRPr lang="en-GB" dirty="0"/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34889" y="1434706"/>
            <a:ext cx="2092510" cy="36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8938" indent="-18256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5413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711200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032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3604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8176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2748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7320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altLang="en-US" kern="0" dirty="0" smtClean="0">
                <a:latin typeface="Arial" charset="0"/>
              </a:rPr>
              <a:t>LTE UL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11" y="1434706"/>
            <a:ext cx="6885028" cy="507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Features – Main Results</a:t>
            </a:r>
            <a:br>
              <a:rPr lang="en-GB" dirty="0" smtClean="0"/>
            </a:br>
            <a:r>
              <a:rPr lang="en-GB" dirty="0" smtClean="0"/>
              <a:t>VMS</a:t>
            </a:r>
            <a:endParaRPr lang="en-GB" dirty="0"/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45522" y="1588848"/>
            <a:ext cx="2092510" cy="36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0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88938" indent="-18256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541338" indent="-128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3pPr>
            <a:lvl4pPr marL="711200" indent="-149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9032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13604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8176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22748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2732088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altLang="en-US" kern="0" dirty="0" smtClean="0">
                <a:latin typeface="Arial" charset="0"/>
              </a:rPr>
              <a:t>LTE DL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99" y="1588848"/>
            <a:ext cx="6692673" cy="473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5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AAU3902 – Smart AA Solution</a:t>
            </a: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446808" y="1022700"/>
            <a:ext cx="8456560" cy="5005960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4375" indent="-1714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9625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14425" indent="-1238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AAU3902 is a 2.0 m triple-array antenna solution capable to provide active TX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beamforming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Active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beamforming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 available for higher bands, AAU3902 can handle up to 2 active bands/RAT at a time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Up to 5 bands can be radiated using a single AAU3902 antenna (external combiners may be needed, depending on bands combination)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AAU3902 is suitable for site configurations with 1 antenna per sector.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case of 2 antennas/sector, AAU3902 shall be dedicated to ‘active’ higher bands features leaving ‘passive’ bands to ‘legacy’ antenna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AAU3902 provides a couple of remarkable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beamforming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features (available for 3G and 4G)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Vertical 4way RX (UL only):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increases UL traffic and reduces the UL load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Vertical Multiple Sectors (UL &amp; DL):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increases UL/DL cell capacity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Such features can be switched on alternatively and cannot coexist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Other features are available, as well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AAU3902 is available from SRAN8.0 onwards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AAU3911 – Velcro AA Solution</a:t>
            </a: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446808" y="1022700"/>
            <a:ext cx="8456560" cy="4694705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180975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767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4375" indent="-1714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9625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14425" indent="-1238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AAU3911 is the Velcro solution from Huawei portfolio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RRU integrated in the antenna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 TX active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beamforming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available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AAU3911 is a 2.0 m triple-array antenna capable to provide 4 way UL diversity (2T4R)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low-band passive array handles 800 and 900MHz bands (with ext. combiners)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couple of high band arrays handle up to 2 active bands (1.8A, 2.1A or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2.6A)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Also ready for 1.8P+2.1P (2T2R) (needs integrated combiner)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Antenna-integrated RRUs can provide up to 2x60W RF power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AAU3911 ensures horizontal 4 way UL diversity using a couple of high-band arrays</a:t>
            </a:r>
          </a:p>
          <a:p>
            <a:pPr marL="4476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Horizontal 4way diversity: the 2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Xpol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arrays have the same coverage footprint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AAU3911 is available from 4Q2014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AAU3911 – Velcro AA Solution</a:t>
            </a: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3" y="2247752"/>
            <a:ext cx="3460124" cy="257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7" y="1858655"/>
            <a:ext cx="2938372" cy="334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Rectángulo"/>
          <p:cNvSpPr/>
          <p:nvPr/>
        </p:nvSpPr>
        <p:spPr>
          <a:xfrm>
            <a:off x="5704393" y="1299178"/>
            <a:ext cx="160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AAU3911C 2.1A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Passive vs. Active Antenna – General Specifications</a:t>
            </a:r>
            <a:endParaRPr lang="en-GB" dirty="0"/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14922"/>
              </p:ext>
            </p:extLst>
          </p:nvPr>
        </p:nvGraphicFramePr>
        <p:xfrm>
          <a:off x="296863" y="1242864"/>
          <a:ext cx="8574088" cy="434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65"/>
                <a:gridCol w="2909447"/>
                <a:gridCol w="1785027"/>
                <a:gridCol w="1587649"/>
              </a:tblGrid>
              <a:tr h="370810">
                <a:tc>
                  <a:txBody>
                    <a:bodyPr/>
                    <a:lstStyle/>
                    <a:p>
                      <a:pPr algn="ctr"/>
                      <a:endParaRPr lang="en-US" sz="18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Passive</a:t>
                      </a:r>
                      <a:endParaRPr lang="en-US" sz="18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Velcro</a:t>
                      </a:r>
                      <a:endParaRPr lang="en-US" sz="1800" noProof="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Smart</a:t>
                      </a:r>
                      <a:endParaRPr lang="en-US" sz="1800" noProof="0" dirty="0"/>
                    </a:p>
                  </a:txBody>
                  <a:tcPr marL="91441" marR="91441" marT="45717" marB="45717" anchor="ctr"/>
                </a:tc>
              </a:tr>
              <a:tr h="3708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noProof="0" dirty="0" smtClean="0"/>
                        <a:t>PIM</a:t>
                      </a:r>
                      <a:endParaRPr lang="en-US" sz="16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Low </a:t>
                      </a:r>
                      <a:r>
                        <a:rPr lang="en-US" sz="1600" baseline="0" noProof="0" dirty="0" smtClean="0"/>
                        <a:t>quality installation</a:t>
                      </a:r>
                      <a:endParaRPr lang="en-US" sz="16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NO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NO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</a:tr>
              <a:tr h="3708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noProof="0" dirty="0" smtClean="0"/>
                        <a:t>Cable losses (w/</a:t>
                      </a:r>
                      <a:r>
                        <a:rPr lang="en-US" sz="1600" b="1" i="1" baseline="0" noProof="0" dirty="0" smtClean="0"/>
                        <a:t> </a:t>
                      </a:r>
                      <a:r>
                        <a:rPr lang="en-US" sz="1600" b="1" i="1" noProof="0" dirty="0" smtClean="0"/>
                        <a:t>RRU)</a:t>
                      </a:r>
                      <a:endParaRPr lang="en-US" sz="16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0,48dB – 5,97dB (typ.</a:t>
                      </a:r>
                      <a:r>
                        <a:rPr lang="en-US" sz="1600" baseline="0" noProof="0" dirty="0" smtClean="0"/>
                        <a:t> 1,5dB)</a:t>
                      </a:r>
                      <a:endParaRPr lang="en-US" sz="16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NO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NO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</a:tr>
              <a:tr h="3708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noProof="0" dirty="0" smtClean="0"/>
                        <a:t>4-way diversity</a:t>
                      </a:r>
                      <a:endParaRPr lang="en-US" sz="16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With 4 ports (only 2.6GHz)</a:t>
                      </a:r>
                      <a:endParaRPr lang="en-US" sz="16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YES (high bands)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YES (high bands)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</a:tr>
              <a:tr h="64006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noProof="0" dirty="0" smtClean="0"/>
                        <a:t>RET</a:t>
                      </a:r>
                      <a:endParaRPr lang="en-US" sz="16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Ready old models</a:t>
                      </a:r>
                    </a:p>
                    <a:p>
                      <a:pPr algn="ctr"/>
                      <a:r>
                        <a:rPr lang="en-US" sz="1600" baseline="0" noProof="0" dirty="0" smtClean="0"/>
                        <a:t>Integrated </a:t>
                      </a:r>
                      <a:r>
                        <a:rPr lang="en-US" sz="1600" noProof="0" dirty="0" smtClean="0"/>
                        <a:t>new</a:t>
                      </a:r>
                      <a:r>
                        <a:rPr lang="en-US" sz="1600" baseline="0" noProof="0" dirty="0" smtClean="0"/>
                        <a:t> models</a:t>
                      </a:r>
                      <a:endParaRPr lang="en-US" sz="16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Integrated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Integrated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</a:tr>
              <a:tr h="3708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noProof="0" dirty="0" smtClean="0"/>
                        <a:t>Roadmap</a:t>
                      </a:r>
                      <a:endParaRPr lang="en-US" sz="16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Very</a:t>
                      </a:r>
                      <a:r>
                        <a:rPr lang="en-US" sz="1600" baseline="0" noProof="0" dirty="0" smtClean="0"/>
                        <a:t> extensive</a:t>
                      </a:r>
                      <a:endParaRPr lang="en-US" sz="16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Limited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Limited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</a:tr>
              <a:tr h="3708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noProof="0" dirty="0" smtClean="0"/>
                        <a:t>Poles for full bands</a:t>
                      </a:r>
                      <a:endParaRPr lang="en-US" sz="16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</a:t>
                      </a:r>
                      <a:endParaRPr lang="en-US" sz="16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 or 2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 or 2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</a:tr>
              <a:tr h="3708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noProof="0" dirty="0" smtClean="0"/>
                        <a:t>Passive Sharing</a:t>
                      </a:r>
                      <a:endParaRPr lang="en-US" sz="16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YES</a:t>
                      </a:r>
                      <a:endParaRPr lang="en-US" sz="16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Limited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Limited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</a:tr>
              <a:tr h="3708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noProof="0" dirty="0" smtClean="0"/>
                        <a:t>Power</a:t>
                      </a:r>
                      <a:endParaRPr lang="en-US" sz="16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2x40W or 2x60W</a:t>
                      </a:r>
                      <a:endParaRPr lang="en-US" sz="16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2x40W or</a:t>
                      </a:r>
                      <a:r>
                        <a:rPr lang="en-US" sz="1600" baseline="0" noProof="0" dirty="0" smtClean="0"/>
                        <a:t> 2x60W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2x40W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</a:tr>
              <a:tr h="3708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noProof="0" dirty="0" smtClean="0"/>
                        <a:t>Modular RU</a:t>
                      </a:r>
                      <a:endParaRPr lang="en-US" sz="16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YES</a:t>
                      </a:r>
                      <a:endParaRPr lang="en-US" sz="16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YES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YES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</a:tr>
              <a:tr h="37081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noProof="0" dirty="0" smtClean="0"/>
                        <a:t>MDT</a:t>
                      </a:r>
                      <a:endParaRPr lang="en-US" sz="1600" b="1" i="1" noProof="0" dirty="0"/>
                    </a:p>
                  </a:txBody>
                  <a:tcPr marL="91441" marR="91441" marT="45717" marB="45717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YES</a:t>
                      </a:r>
                      <a:endParaRPr lang="en-US" sz="1600" noProof="0" dirty="0"/>
                    </a:p>
                  </a:txBody>
                  <a:tcPr marL="91441" marR="91441" marT="45717" marB="4571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 smtClean="0"/>
                        <a:t>tbd</a:t>
                      </a:r>
                      <a:endParaRPr lang="en-US" sz="1600" noProof="0" dirty="0" smtClean="0"/>
                    </a:p>
                  </a:txBody>
                  <a:tcPr marL="91441" marR="9144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3º</a:t>
                      </a:r>
                      <a:endParaRPr lang="en-US" sz="1600" noProof="0" dirty="0"/>
                    </a:p>
                  </a:txBody>
                  <a:tcPr marL="91441" marR="91441" marT="45717" marB="45717" anchor="ctr"/>
                </a:tc>
              </a:tr>
            </a:tbl>
          </a:graphicData>
        </a:graphic>
      </p:graphicFrame>
      <p:sp>
        <p:nvSpPr>
          <p:cNvPr id="20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9560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Antenna – Specifications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30" y="908262"/>
            <a:ext cx="6874964" cy="32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88" y="4254268"/>
            <a:ext cx="6282048" cy="20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35614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Antenna – Roadmap</a:t>
            </a:r>
            <a:endParaRPr lang="en-GB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457199" y="6328371"/>
            <a:ext cx="2732115" cy="36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/>
              <a:t>C2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49" y="1289823"/>
            <a:ext cx="6071523" cy="227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12" y="3693745"/>
            <a:ext cx="5875596" cy="263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3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afone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 2012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C4AEE61DDED940A4B89A602DFEC0A9" ma:contentTypeVersion="2" ma:contentTypeDescription="Create a new document." ma:contentTypeScope="" ma:versionID="39558fa69982919be13be2633ced311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48d967235b114d24515c1e1d1b12a5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D17B1C-4A5F-4D27-B3E9-DA11B16890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50BA9-757F-4AB3-99A0-8220DF17A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63DA7B-A755-4C9D-8371-5F07BADB39DB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2397</Words>
  <Application>Microsoft Office PowerPoint</Application>
  <PresentationFormat>Presentación en pantalla (4:3)</PresentationFormat>
  <Paragraphs>579</Paragraphs>
  <Slides>35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Vodafone</vt:lpstr>
      <vt:lpstr>Presentación de PowerPoint</vt:lpstr>
      <vt:lpstr>Types of AA - Definition</vt:lpstr>
      <vt:lpstr>Types of AA – Available Models for Rollout</vt:lpstr>
      <vt:lpstr>AAU3902 – Smart AA Solution</vt:lpstr>
      <vt:lpstr>AAU3911 – Velcro AA Solution</vt:lpstr>
      <vt:lpstr>AAU3911 – Velcro AA Solution</vt:lpstr>
      <vt:lpstr>Passive vs. Active Antenna – General Specifications</vt:lpstr>
      <vt:lpstr>Active Antenna – Specifications</vt:lpstr>
      <vt:lpstr>Active Antenna – Roadmap</vt:lpstr>
      <vt:lpstr>Smart Antenna Features</vt:lpstr>
      <vt:lpstr>AAU3902 – Beamforming Features Compatibility</vt:lpstr>
      <vt:lpstr>Site Evolution with AAU (example)</vt:lpstr>
      <vt:lpstr>Site Evolution: Target configuration with AAU (example)</vt:lpstr>
      <vt:lpstr>Application Scenarios: General Rules</vt:lpstr>
      <vt:lpstr>AAU3902 – Advantages and Drawbacks</vt:lpstr>
      <vt:lpstr>AAU3911 – Advantages and Drawbacks</vt:lpstr>
      <vt:lpstr>AAU39xx – Use Case: 3G Capacity</vt:lpstr>
      <vt:lpstr>AAU39xx – Use Case: 3G Capacity</vt:lpstr>
      <vt:lpstr>AAU39xx – Use Case: New Site</vt:lpstr>
      <vt:lpstr>AAU39xx – Use Case: New Site</vt:lpstr>
      <vt:lpstr>AAU39xx – Use Case: LTE Upgrade/RAN Refresh</vt:lpstr>
      <vt:lpstr>AAU39xx – Use Case: LTE1800 Upgrade</vt:lpstr>
      <vt:lpstr>AAU39xx – Use Case: LTE800 Upgrade</vt:lpstr>
      <vt:lpstr>AAU39xx – Use Case: RAN Refresh/3G Only Upgrade</vt:lpstr>
      <vt:lpstr>Backup</vt:lpstr>
      <vt:lpstr>AAU3902 – Vertical 4 UL Channels   1/2</vt:lpstr>
      <vt:lpstr>AAU3902 – Vertical 4 UL Channels   2/2</vt:lpstr>
      <vt:lpstr>AAU3902 – Vertical Multiple Sectors</vt:lpstr>
      <vt:lpstr>AAU3902 – Indipendent Tilt for UL and DL</vt:lpstr>
      <vt:lpstr>Horizontal vs Vertical Sectorization</vt:lpstr>
      <vt:lpstr>Smart Features – Main Results V4R</vt:lpstr>
      <vt:lpstr>Smart Features – Main Results VMS</vt:lpstr>
      <vt:lpstr>Smart Features – Main Results VMS</vt:lpstr>
      <vt:lpstr>Smart Features – Main Results VMS</vt:lpstr>
      <vt:lpstr>Smart Features – Main Results VMS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4x3 PowerPoint Template &amp; Usage</dc:title>
  <dc:creator/>
  <cp:lastModifiedBy/>
  <cp:revision>99</cp:revision>
  <cp:lastPrinted>2011-08-30T12:20:26Z</cp:lastPrinted>
  <dcterms:created xsi:type="dcterms:W3CDTF">2013-08-14T12:09:46Z</dcterms:created>
  <dcterms:modified xsi:type="dcterms:W3CDTF">2015-04-19T19:10:04Z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0x01010045C4AEE61DDED940A4B89A602DFEC0A9</vt:lpwstr>
  </property>
  <property fmtid="{D5CDD505-2E9C-101B-9397-08002B2CF9AE}" pid="3" name="_NewReviewCycle">
    <vt:lpwstr/>
  </property>
  <property fmtid="{D5CDD505-2E9C-101B-9397-08002B2CF9AE}" pid="4" name="DocInfoLevel">
    <vt:lpwstr>C0</vt:lpwstr>
  </property>
  <property fmtid="{D5CDD505-2E9C-101B-9397-08002B2CF9AE}" pid="5" name="DocInfoOwner">
    <vt:lpwstr>Alexandru Rosca</vt:lpwstr>
  </property>
  <property fmtid="{D5CDD505-2E9C-101B-9397-08002B2CF9AE}" pid="6" name="DocInfoData1">
    <vt:lpwstr>KABMAGEAbgBnAHUAYQBnAGUAPQBlAG4AdQB8AEwAZQB2AGUAbAA9ADAAfABEAGEAdABlAD0AMgAwADEANAAwADUAMQA1AHwATwB3AG4AZQByAD0AQQBsAGUAeABhAG4AZAByAHUAIABSAG8AcwBjAGEAfABIAGEAcwBSAGUAYwBsAGEAcwBzAGkAZgA9AEYAYQBsAHMA</vt:lpwstr>
  </property>
  <property fmtid="{D5CDD505-2E9C-101B-9397-08002B2CF9AE}" pid="7" name="DocInfoData2">
    <vt:lpwstr>ZQB8AE4AZQB3AEwAZQB2AGUAbAA9ADEAfABOAGUAdwBFAHYAZQBuAHQAPQB8AFAAbwBzAGkAdABpAG8AbgA9ADEAMwB8AE0AYQByAGcAaQBuAD0ANwAwAHwAUAByAGkAbgB0AFAAbwBzAGkAdABpAG8AbgA9ADEAMQB8AFAAcgBpAG4AdABGAGwAYQBnAHMAPQBOAFkA</vt:lpwstr>
  </property>
  <property fmtid="{D5CDD505-2E9C-101B-9397-08002B2CF9AE}" pid="8" name="DocInfoData3">
    <vt:lpwstr>WQB8AFUAcwBlAFIAZQBjAGkAcABpAGUAbgB0AHMAPQBGAGEAbABzAGUAfABVAHMAZQBXAGEAdABlAHIATQBhAHIAawA9AEYAYQBsAHMAZQB8AFcAYQB0AGUAcgBUAHkAcABlAD0AMQB8AFcAYQB0AGUAcgBUAGUAeAB0AD0AfABSAGUAYwBpAHAAaQBlAG4AdABzAD0A</vt:lpwstr>
  </property>
  <property fmtid="{D5CDD505-2E9C-101B-9397-08002B2CF9AE}" pid="9" name="DocInfoData4">
    <vt:lpwstr>fABSAGUAYwBpAHAAaQBlAG4AdABzAEMAbwBkAGUAPQAwADAAMAAwADAAMAAwADAAfABDAHUAcwB0AG8AbQA9ACkA</vt:lpwstr>
  </property>
  <property fmtid="{D5CDD505-2E9C-101B-9397-08002B2CF9AE}" pid="10" name="DocInfoVersion">
    <vt:lpwstr>3.01.332</vt:lpwstr>
  </property>
  <property fmtid="{D5CDD505-2E9C-101B-9397-08002B2CF9AE}" pid="11" name="_AdHocReviewCycleID">
    <vt:i4>147297456</vt:i4>
  </property>
  <property fmtid="{D5CDD505-2E9C-101B-9397-08002B2CF9AE}" pid="12" name="_PreviousAdHocReviewCycleID">
    <vt:i4>1404750518</vt:i4>
  </property>
</Properties>
</file>